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9"/>
  </p:notesMasterIdLst>
  <p:handoutMasterIdLst>
    <p:handoutMasterId r:id="rId40"/>
  </p:handoutMasterIdLst>
  <p:sldIdLst>
    <p:sldId id="264" r:id="rId2"/>
    <p:sldId id="591" r:id="rId3"/>
    <p:sldId id="627" r:id="rId4"/>
    <p:sldId id="628" r:id="rId5"/>
    <p:sldId id="629" r:id="rId6"/>
    <p:sldId id="630" r:id="rId7"/>
    <p:sldId id="631" r:id="rId8"/>
    <p:sldId id="633" r:id="rId9"/>
    <p:sldId id="634" r:id="rId10"/>
    <p:sldId id="635" r:id="rId11"/>
    <p:sldId id="537" r:id="rId12"/>
    <p:sldId id="626" r:id="rId13"/>
    <p:sldId id="636" r:id="rId14"/>
    <p:sldId id="637" r:id="rId15"/>
    <p:sldId id="638" r:id="rId16"/>
    <p:sldId id="587" r:id="rId17"/>
    <p:sldId id="539" r:id="rId18"/>
    <p:sldId id="540" r:id="rId19"/>
    <p:sldId id="541" r:id="rId20"/>
    <p:sldId id="639" r:id="rId21"/>
    <p:sldId id="542" r:id="rId22"/>
    <p:sldId id="640" r:id="rId23"/>
    <p:sldId id="641" r:id="rId24"/>
    <p:sldId id="624" r:id="rId25"/>
    <p:sldId id="543" r:id="rId26"/>
    <p:sldId id="544" r:id="rId27"/>
    <p:sldId id="585" r:id="rId28"/>
    <p:sldId id="586" r:id="rId29"/>
    <p:sldId id="622" r:id="rId30"/>
    <p:sldId id="623" r:id="rId31"/>
    <p:sldId id="642" r:id="rId32"/>
    <p:sldId id="643" r:id="rId33"/>
    <p:sldId id="614" r:id="rId34"/>
    <p:sldId id="616" r:id="rId35"/>
    <p:sldId id="644" r:id="rId36"/>
    <p:sldId id="646" r:id="rId37"/>
    <p:sldId id="266" r:id="rId38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Krystian Przygodzki" initials="KP" lastIdx="1" clrIdx="1">
    <p:extLst>
      <p:ext uri="{19B8F6BF-5375-455C-9EA6-DF929625EA0E}">
        <p15:presenceInfo xmlns:p15="http://schemas.microsoft.com/office/powerpoint/2012/main" userId="S-1-5-21-885181366-2794477498-1104992830-131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46DC"/>
    <a:srgbClr val="5F28EA"/>
    <a:srgbClr val="630D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737" autoAdjust="0"/>
  </p:normalViewPr>
  <p:slideViewPr>
    <p:cSldViewPr showGuides="1">
      <p:cViewPr varScale="1">
        <p:scale>
          <a:sx n="100" d="100"/>
          <a:sy n="100" d="100"/>
        </p:scale>
        <p:origin x="1464" y="90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26" d="100"/>
          <a:sy n="126" d="100"/>
        </p:scale>
        <p:origin x="5424" y="6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C0CE7-97B8-4DC9-9FA9-64255EBA73B7}" type="datetimeFigureOut">
              <a:rPr lang="pl-PL" smtClean="0"/>
              <a:t>26.03.2025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93AC6D-A168-4AF7-8D7F-BC6061F7B1F3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42517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26.03.2025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xmlns="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xmlns="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xmlns="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xmlns="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xmlns="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xmlns="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26.03.2025</a:t>
            </a:fld>
            <a:endParaRPr lang="pl-PL" dirty="0"/>
          </a:p>
        </p:txBody>
      </p:sp>
      <p:pic>
        <p:nvPicPr>
          <p:cNvPr id="23" name="Obraz 22">
            <a:extLst>
              <a:ext uri="{FF2B5EF4-FFF2-40B4-BE49-F238E27FC236}">
                <a16:creationId xmlns:a16="http://schemas.microsoft.com/office/drawing/2014/main" xmlns="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365" y="6300199"/>
            <a:ext cx="9163082" cy="107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xmlns="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xmlns="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xmlns="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xmlns="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365" y="6300199"/>
            <a:ext cx="9163082" cy="107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xmlns="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xmlns="" id="{48CDFE25-4437-7188-EA7B-7D9DAD5022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xmlns="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26.03.2025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xmlns="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xmlns="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xmlns="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xmlns="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xmlns="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xmlns="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xmlns="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xmlns="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xmlns="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xmlns="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xmlns="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xmlns="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365" y="6300199"/>
            <a:ext cx="9163082" cy="107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xmlns="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xmlns="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26.03.2025</a:t>
            </a:fld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xmlns="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=""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906" y="6374465"/>
            <a:ext cx="9000000" cy="90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xmlns="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xmlns="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xmlns="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xmlns="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xmlns="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xmlns="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xmlns="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xmlns="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xmlns="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xmlns="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login.gov.pl/" TargetMode="Externa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sowa2021.efs.gov.pl/no-auth/help" TargetMode="Externa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zkol.sowa2021.efs.gov.pl/" TargetMode="External"/><Relationship Id="rId2" Type="http://schemas.openxmlformats.org/officeDocument/2006/relationships/hyperlink" Target="https://sowa2021.efs.gov.pl/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ymbol zastępczy obrazu 4" descr="zdjęcie z lotu ptaka łódek, w tym jedna z panelami słonecznymi">
            <a:extLst>
              <a:ext uri="{FF2B5EF4-FFF2-40B4-BE49-F238E27FC236}">
                <a16:creationId xmlns:a16="http://schemas.microsoft.com/office/drawing/2014/main" xmlns="" id="{EB54BD17-3D15-4103-B87B-61441F82B026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8" r="3848"/>
          <a:stretch/>
        </p:blipFill>
        <p:spPr>
          <a:xfrm>
            <a:off x="0" y="0"/>
            <a:ext cx="6784975" cy="5221288"/>
          </a:xfr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EB1E85C-EC86-4892-84BB-2AFF0F4503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>
            <a:normAutofit/>
          </a:bodyPr>
          <a:lstStyle/>
          <a:p>
            <a:r>
              <a:rPr lang="pl-PL" dirty="0"/>
              <a:t>Szkolenie z obsługi SOWA EFS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DBD747AC-0448-4B37-B836-B1138D3D22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</p:spPr>
        <p:txBody>
          <a:bodyPr/>
          <a:lstStyle/>
          <a:p>
            <a:r>
              <a:rPr lang="pl-PL" dirty="0"/>
              <a:t>26.03.2025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84606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171C1B33-BDB1-B1E2-8072-7E8E24B94D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2B13713D-0671-D7EE-22A9-0E713BD3F998}"/>
              </a:ext>
            </a:extLst>
          </p:cNvPr>
          <p:cNvSpPr txBox="1"/>
          <p:nvPr/>
        </p:nvSpPr>
        <p:spPr>
          <a:xfrm>
            <a:off x="917413" y="1115541"/>
            <a:ext cx="8711782" cy="21082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Jeden </a:t>
            </a:r>
            <a:r>
              <a:rPr lang="pl-PL" sz="1800" b="1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użytkownik 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może mieć </a:t>
            </a:r>
            <a:r>
              <a:rPr lang="pl-PL" sz="1800" b="1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utworzonych kilka profili 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np. przygotowując wnioski dla kilku podmiotów (w podmiocie, w którym jest zatrudniony powinien mieć profil administratora/pracownika organizacji, a w pozostałych pomiotach współpracownika organizacji). </a:t>
            </a:r>
          </a:p>
          <a:p>
            <a:pPr>
              <a:spcBef>
                <a:spcPts val="600"/>
              </a:spcBef>
            </a:pPr>
            <a:r>
              <a:rPr lang="pl-PL" sz="1800" b="1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Użytkownik posiadający profil administratora 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zarządza dostępem -nie tylko nadaje uprawnienia (role) kolejnym użytkownikom, ale </a:t>
            </a:r>
            <a:r>
              <a:rPr lang="pl-PL" sz="1800" b="1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także 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dokonuje ich </a:t>
            </a:r>
            <a:r>
              <a:rPr lang="pl-PL" sz="1800" b="1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dezaktywacji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.</a:t>
            </a: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CF98173F-2261-2F22-A6D4-4FD682D791E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1BBC5400-FA7F-87AA-5FC7-385B9FF8423C}"/>
              </a:ext>
            </a:extLst>
          </p:cNvPr>
          <p:cNvSpPr txBox="1"/>
          <p:nvPr/>
        </p:nvSpPr>
        <p:spPr>
          <a:xfrm>
            <a:off x="917413" y="539477"/>
            <a:ext cx="878379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l-PL" sz="2800" b="1" dirty="0">
                <a:solidFill>
                  <a:srgbClr val="002073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Tworzenie profili w SOWA EFS</a:t>
            </a:r>
          </a:p>
        </p:txBody>
      </p:sp>
    </p:spTree>
    <p:extLst>
      <p:ext uri="{BB962C8B-B14F-4D97-AF65-F5344CB8AC3E}">
        <p14:creationId xmlns:p14="http://schemas.microsoft.com/office/powerpoint/2010/main" val="2199548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EA38ECEC-A3E9-3C1F-1252-2395BAEABE28}"/>
              </a:ext>
            </a:extLst>
          </p:cNvPr>
          <p:cNvSpPr txBox="1"/>
          <p:nvPr/>
        </p:nvSpPr>
        <p:spPr>
          <a:xfrm>
            <a:off x="917413" y="1485348"/>
            <a:ext cx="8711782" cy="49225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altLang="pl-P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Wyznaczanie </a:t>
            </a:r>
            <a:r>
              <a:rPr lang="pl-PL" altLang="pl-PL" b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terminu do poprawy </a:t>
            </a:r>
            <a:r>
              <a:rPr lang="pl-PL" altLang="pl-P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wniosku o dofinansowanie projektu przez wnioskodawcę (nie dotyczy wniosków skierowanych do poprawy w trakcie trwania naboru – tu terminem przesłania jest termin zakończenia naboru).</a:t>
            </a:r>
          </a:p>
          <a:p>
            <a:pPr lvl="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altLang="pl-PL" b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Instytucja</a:t>
            </a:r>
            <a:r>
              <a:rPr lang="pl-PL" altLang="pl-P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może samodzielnie dokonać </a:t>
            </a:r>
            <a:r>
              <a:rPr lang="pl-PL" altLang="pl-PL" b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korekty wniosku o dofinansowanie projektu</a:t>
            </a:r>
            <a:r>
              <a:rPr lang="pl-PL" altLang="pl-P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lvl="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altLang="pl-PL" b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Porównywanie wersji wniosków </a:t>
            </a:r>
            <a:r>
              <a:rPr lang="pl-PL" altLang="pl-P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(było w SOWA, ale w Generatorze wniosków w RPO WŁ nie było) – na razie bardzo ułomne rozwiązanie.</a:t>
            </a:r>
          </a:p>
          <a:p>
            <a:pPr lvl="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Odwoływanie poprawy lub korekty 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wniosku.</a:t>
            </a:r>
          </a:p>
          <a:p>
            <a:pPr lvl="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Importowanie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przez Instytucje WOD 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(jak wniosek nie został przesłany w terminie) pod warunkiem, że wniosek spełnia wszystkie reguły walidacyjne.</a:t>
            </a:r>
          </a:p>
          <a:p>
            <a:pPr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altLang="pl-P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Możliwość </a:t>
            </a:r>
            <a:r>
              <a:rPr lang="pl-PL" altLang="pl-PL" b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wypełniania </a:t>
            </a:r>
            <a:r>
              <a:rPr lang="pl-PL" altLang="pl-P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wniosku przez </a:t>
            </a:r>
            <a:r>
              <a:rPr lang="pl-PL" altLang="pl-PL" b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kilku użytkowników</a:t>
            </a:r>
            <a:r>
              <a:rPr lang="pl-PL" altLang="pl-P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altLang="pl-PL" b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Wnioskodawca</a:t>
            </a:r>
            <a:r>
              <a:rPr lang="pl-PL" altLang="pl-P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może samodzielnie </a:t>
            </a:r>
            <a:r>
              <a:rPr lang="pl-PL" altLang="pl-PL" b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anulować wniosek </a:t>
            </a:r>
            <a:r>
              <a:rPr lang="pl-PL" altLang="pl-P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(np. jak złożył na niewłaściwy nabór).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EA38ECEC-A3E9-3C1F-1252-2395BAEABE28}"/>
              </a:ext>
            </a:extLst>
          </p:cNvPr>
          <p:cNvSpPr txBox="1"/>
          <p:nvPr/>
        </p:nvSpPr>
        <p:spPr>
          <a:xfrm>
            <a:off x="917413" y="539477"/>
            <a:ext cx="878379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kumimoji="0" lang="pl-PL" sz="2800" b="1" i="0" u="none" strike="noStrike" kern="1200" cap="none" spc="0" normalizeH="0" baseline="0" noProof="0" dirty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Nowa perspektywa finansowa – nowe podejście, nowe rozwiązania: Generator SOWA EFS</a:t>
            </a:r>
            <a:endParaRPr lang="pl-PL" sz="1700" dirty="0">
              <a:solidFill>
                <a:schemeClr val="accent1">
                  <a:lumMod val="75000"/>
                </a:schemeClr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181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C62F4513-AB6F-34AA-F554-F0A46B0770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F2F14ABA-EB14-B965-A64E-21EF48DF5F6F}"/>
              </a:ext>
            </a:extLst>
          </p:cNvPr>
          <p:cNvSpPr txBox="1"/>
          <p:nvPr/>
        </p:nvSpPr>
        <p:spPr>
          <a:xfrm>
            <a:off x="917413" y="1115541"/>
            <a:ext cx="8711782" cy="47859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Loginem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jest </a:t>
            </a: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adres mailowy 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(w przypadku </a:t>
            </a:r>
            <a:r>
              <a:rPr lang="pl-PL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jst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najlepiej zakładać konta na adresy służbowe). Jeżeli przy rejestracji konta w SOWA EFS użytkownik wprowadzi swój nr PESEL do SOWA EFS będzie mógł logować się za pomocą 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https://login.gov.pl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(profil zaufany, e-dowód).</a:t>
            </a:r>
          </a:p>
          <a:p>
            <a:pPr>
              <a:spcBef>
                <a:spcPts val="600"/>
              </a:spcBef>
            </a:pP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 przypadku nieskorzystania z opcji logowania za pomocą 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https://login.gov.pl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wymagania co do hasła (dość drastyczne):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nowe hasło musi zawierać, co najmniej 12 znaków, w tym przynajmniej jedną wielką literę, przynajmniej jedną małą literę, przynajmniej jedną cyfrę i przynajmniej jeden znak specjalny,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nowe hasło nie może zawierać pięciu kolejnych znaków z loginu (adresu e-mail),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nowe hasło nie może zawierać pięciu kolejnych znaków z obecnego hasła,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nowe hasło wygaśnie automatycznie po 180 dniach. </a:t>
            </a:r>
          </a:p>
          <a:p>
            <a:pPr>
              <a:spcBef>
                <a:spcPts val="600"/>
              </a:spcBef>
            </a:pPr>
            <a:endParaRPr lang="pl-PL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spcBef>
                <a:spcPts val="600"/>
              </a:spcBef>
            </a:pPr>
            <a:endParaRPr lang="pl-PL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F627B74C-89C0-D945-C8D1-C8886B204E6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2015D166-35EA-CEEF-18E9-3A694BC634DA}"/>
              </a:ext>
            </a:extLst>
          </p:cNvPr>
          <p:cNvSpPr txBox="1"/>
          <p:nvPr/>
        </p:nvSpPr>
        <p:spPr>
          <a:xfrm>
            <a:off x="917413" y="539477"/>
            <a:ext cx="878379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l-PL" sz="2800" b="1" dirty="0">
                <a:solidFill>
                  <a:srgbClr val="002073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Logowanie do SOWA EFS</a:t>
            </a:r>
            <a:endParaRPr lang="pl-PL" sz="1700" dirty="0">
              <a:solidFill>
                <a:schemeClr val="accent1">
                  <a:lumMod val="75000"/>
                </a:schemeClr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739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C0A44B6A-71CD-79E3-94C2-1C4B9A69DC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DB5DEDB9-FD99-869D-1CAF-B6CB0E3E4A4C}"/>
              </a:ext>
            </a:extLst>
          </p:cNvPr>
          <p:cNvSpPr txBox="1"/>
          <p:nvPr/>
        </p:nvSpPr>
        <p:spPr>
          <a:xfrm>
            <a:off x="917413" y="1115541"/>
            <a:ext cx="8711782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 pierwszym zalogowaniu 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należy </a:t>
            </a:r>
            <a:r>
              <a:rPr lang="pl-PL" sz="1800" b="1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zarejestrować organizację 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(jeżeli będziemy pełnić rolę administratora w organizacji) lub 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wybrać profil użytkownika, aby móc przygotowywać/edytować wniosek. Przy następnych logowaniach nie ma konieczności wyboru profilu (jest ustawiony profil, na którym dokonano ostatniego wylogowania z SOWA EFS). </a:t>
            </a:r>
          </a:p>
          <a:p>
            <a:pPr>
              <a:spcBef>
                <a:spcPts val="600"/>
              </a:spcBef>
            </a:pPr>
            <a:endParaRPr lang="pl-PL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spcBef>
                <a:spcPts val="600"/>
              </a:spcBef>
            </a:pPr>
            <a:endParaRPr lang="pl-PL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425FA93D-F04D-4D50-FA4C-0770E64DFC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13</a:t>
            </a:fld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A400C407-2114-224D-4991-E1F217F8D0A7}"/>
              </a:ext>
            </a:extLst>
          </p:cNvPr>
          <p:cNvSpPr txBox="1"/>
          <p:nvPr/>
        </p:nvSpPr>
        <p:spPr>
          <a:xfrm>
            <a:off x="917413" y="539477"/>
            <a:ext cx="878379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l-PL" sz="2800" b="1" dirty="0">
                <a:solidFill>
                  <a:srgbClr val="002073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Logowanie do SOWA EFS</a:t>
            </a:r>
            <a:endParaRPr lang="pl-PL" sz="1700" dirty="0">
              <a:solidFill>
                <a:schemeClr val="accent1">
                  <a:lumMod val="75000"/>
                </a:schemeClr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6016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BD6D26C9-3805-45C0-0BAA-FD662E6BD9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F375F780-0142-DB6E-3177-E3FA338A61EC}"/>
              </a:ext>
            </a:extLst>
          </p:cNvPr>
          <p:cNvSpPr txBox="1"/>
          <p:nvPr/>
        </p:nvSpPr>
        <p:spPr>
          <a:xfrm>
            <a:off x="917413" y="1115541"/>
            <a:ext cx="8711782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Wniosek o dofinansowanie projektu powinien być wypełniany zgodnie z </a:t>
            </a:r>
            <a:r>
              <a:rPr lang="pl-PL" sz="1800" b="1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Instrukcja wypełniania wniosku o dofinansowanie projektu w ramach Priorytetu 7. Fundusze europejskie dla zatrudnienia i integracji w Łódzkiem programu regionalnego Fundusze Europejskie dla Łódzkiego 2021-2027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–jest dostępna do pobrania na stronie naboru wniosków i stanowi dokument powiązany do każdego naboru.</a:t>
            </a:r>
          </a:p>
          <a:p>
            <a:pPr>
              <a:spcBef>
                <a:spcPts val="600"/>
              </a:spcBef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W przypadku obsługi technicznej (np. zakładanie kont, tworzenie profili uprawnień) należy korzystać z </a:t>
            </a:r>
            <a:r>
              <a:rPr lang="pl-PL" sz="1800" b="1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Instrukcji użytkownika SOWA EFS dla wnioskodawców/ beneficjentów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, która jest dostępna w zakładce Pomoc na stronie z wersją produkcyjną SOWA EFS 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hlinkClick r:id="rId2"/>
              </a:rPr>
              <a:t>https://sowa2021.efs.gov.pl/no-auth/help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.</a:t>
            </a:r>
          </a:p>
          <a:p>
            <a:pPr>
              <a:spcBef>
                <a:spcPts val="600"/>
              </a:spcBef>
            </a:pPr>
            <a:endParaRPr lang="pl-PL" sz="1800" b="0" i="0" u="none" strike="noStrike" baseline="0" dirty="0">
              <a:solidFill>
                <a:srgbClr val="000000"/>
              </a:solidFill>
              <a:latin typeface="Open Sans" panose="020B0606030504020204" pitchFamily="34" charset="0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733C44E1-2629-9506-F424-919AFF13165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14</a:t>
            </a:fld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35581ADC-B72D-0ABF-63F7-FE53951BD03A}"/>
              </a:ext>
            </a:extLst>
          </p:cNvPr>
          <p:cNvSpPr txBox="1"/>
          <p:nvPr/>
        </p:nvSpPr>
        <p:spPr>
          <a:xfrm>
            <a:off x="917413" y="539477"/>
            <a:ext cx="878379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l-PL" sz="2800" b="1" dirty="0">
                <a:solidFill>
                  <a:srgbClr val="002073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Zasady wypełniania wniosku</a:t>
            </a:r>
            <a:endParaRPr lang="pl-PL" sz="1700" dirty="0">
              <a:solidFill>
                <a:schemeClr val="accent1">
                  <a:lumMod val="75000"/>
                </a:schemeClr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2975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2E3E85AB-2C9A-D839-305F-C5E8839C6E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2B3285E6-D6D8-3CAE-94B7-44AFEDDF6699}"/>
              </a:ext>
            </a:extLst>
          </p:cNvPr>
          <p:cNvSpPr txBox="1"/>
          <p:nvPr/>
        </p:nvSpPr>
        <p:spPr>
          <a:xfrm>
            <a:off x="917413" y="1115541"/>
            <a:ext cx="8711782" cy="55399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800" b="1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Najważniejsze zalecenia w zakresie sposobu wypełnienia wniosku: </a:t>
            </a:r>
            <a:endParaRPr lang="pl-PL" sz="1800" b="0" i="0" u="none" strike="noStrike" baseline="0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pPr>
              <a:spcBef>
                <a:spcPts val="600"/>
              </a:spcBef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Wingdings" panose="05000000000000000000" pitchFamily="2" charset="2"/>
              </a:rPr>
              <a:t>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zapisy we wniosku powinny być </a:t>
            </a:r>
            <a:r>
              <a:rPr lang="pl-PL" sz="1800" b="1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jasne, konkretne 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i </a:t>
            </a:r>
            <a:r>
              <a:rPr lang="pl-PL" sz="1800" b="1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jednoznaczne, </a:t>
            </a:r>
            <a:endParaRPr lang="pl-PL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pPr>
              <a:spcBef>
                <a:spcPts val="600"/>
              </a:spcBef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Wingdings" panose="05000000000000000000" pitchFamily="2" charset="2"/>
              </a:rPr>
              <a:t>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należy unikać </a:t>
            </a:r>
            <a:r>
              <a:rPr lang="pl-PL" sz="1800" b="1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ogólnikowych stwierdzeń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, nic niewnoszących dodatkowych treści, </a:t>
            </a:r>
          </a:p>
          <a:p>
            <a:pPr>
              <a:spcBef>
                <a:spcPts val="600"/>
              </a:spcBef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Wingdings" panose="05000000000000000000" pitchFamily="2" charset="2"/>
              </a:rPr>
              <a:t></a:t>
            </a:r>
            <a:r>
              <a:rPr lang="pl-PL" sz="1800" b="1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nie 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należy </a:t>
            </a:r>
            <a:r>
              <a:rPr lang="pl-PL" sz="1800" b="1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powielać 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tych samych </a:t>
            </a:r>
            <a:r>
              <a:rPr lang="pl-PL" sz="1800" b="1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zapisów w różnych częściach wniosku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,</a:t>
            </a:r>
          </a:p>
          <a:p>
            <a:pPr>
              <a:spcBef>
                <a:spcPts val="600"/>
              </a:spcBef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Wingdings" panose="05000000000000000000" pitchFamily="2" charset="2"/>
              </a:rPr>
              <a:t>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informacje we wniosku należy podawać w </a:t>
            </a:r>
            <a:r>
              <a:rPr lang="pl-PL" sz="1800" b="1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dedykowanych 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do tego celu </a:t>
            </a:r>
            <a:r>
              <a:rPr lang="pl-PL" sz="1800" b="1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polach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, </a:t>
            </a:r>
          </a:p>
          <a:p>
            <a:pPr>
              <a:spcBef>
                <a:spcPts val="600"/>
              </a:spcBef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Wingdings" panose="05000000000000000000" pitchFamily="2" charset="2"/>
              </a:rPr>
              <a:t>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informacje we wniosku muszą być </a:t>
            </a:r>
            <a:r>
              <a:rPr lang="pl-PL" sz="1800" b="1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spójne 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(nie mogą być rozbieżne dane w różnych częściach wniosku),</a:t>
            </a:r>
          </a:p>
          <a:p>
            <a:pPr>
              <a:spcBef>
                <a:spcPts val="600"/>
              </a:spcBef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Wingdings" panose="05000000000000000000" pitchFamily="2" charset="2"/>
              </a:rPr>
              <a:t>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należy ograniczyć do </a:t>
            </a:r>
            <a:r>
              <a:rPr lang="pl-PL" sz="1800" b="1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minimum liczbę skrótów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-pola opisowe we wniosku należy wypełnić poprzez stosowanie </a:t>
            </a:r>
            <a:r>
              <a:rPr lang="pl-PL" sz="1800" b="1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całych wyrazów 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albo </a:t>
            </a:r>
            <a:r>
              <a:rPr lang="pl-PL" sz="1800" b="1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ewentualnie skrótów powszechnie obowiązujących 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w </a:t>
            </a:r>
            <a:r>
              <a:rPr lang="pl-PL" sz="1800" b="1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języku polskim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. </a:t>
            </a:r>
          </a:p>
          <a:p>
            <a:endParaRPr lang="pl-PL" sz="1800" b="0" i="0" u="none" strike="noStrike" baseline="0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r>
              <a:rPr lang="pl-PL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Nie ma konieczności wypełniania wniosku sekcja po sekcji zgodnie z kolejnością w SOWA EFS. Niekiedy, jednak projektodawca jest do tego zmuszony, bo żeby edytować pewną sekcję, trzeba wypełnić elementy jednej lub kilku poprzednich sekcji, ponieważ pewne dane wprowadzone w początkowych sekcjach służą do definiowania danych w następnych sekcjach.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5EDA6C8E-D92A-C196-4BB2-99B9A7323B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15</a:t>
            </a:fld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F81C77FC-D9CD-9683-CC72-E88E812954B2}"/>
              </a:ext>
            </a:extLst>
          </p:cNvPr>
          <p:cNvSpPr txBox="1"/>
          <p:nvPr/>
        </p:nvSpPr>
        <p:spPr>
          <a:xfrm>
            <a:off x="917413" y="539477"/>
            <a:ext cx="878379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l-PL" sz="2800" b="1" dirty="0">
                <a:solidFill>
                  <a:srgbClr val="002073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Zasady wypełniania wniosku</a:t>
            </a:r>
            <a:endParaRPr lang="pl-PL" sz="1700" dirty="0">
              <a:solidFill>
                <a:schemeClr val="accent1">
                  <a:lumMod val="75000"/>
                </a:schemeClr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196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EA38ECEC-A3E9-3C1F-1252-2395BAEABE28}"/>
              </a:ext>
            </a:extLst>
          </p:cNvPr>
          <p:cNvSpPr txBox="1"/>
          <p:nvPr/>
        </p:nvSpPr>
        <p:spPr>
          <a:xfrm>
            <a:off x="917413" y="1485348"/>
            <a:ext cx="8711782" cy="5736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Nowy </a:t>
            </a: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układ danych 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na PDF wniosku o dofinansowanie PDF – zamiast układu tabelarycznego jest układ kafelkowy (</a:t>
            </a: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UWAGA pożeracz papieru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).</a:t>
            </a:r>
          </a:p>
          <a:p>
            <a:pPr lvl="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Wnioskodawca, aby rozpocząć wypełnianie wniosku o dofinansowanie projektu w SOWA EFS musi </a:t>
            </a: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zarejestrować organizację 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– konto pracownika wnioskodawcy (najlepiej pierwszego użytkownika zarejestrowanego ze strony wnioskodawcy) dokonuje takiej rejestracji instytucji.</a:t>
            </a:r>
          </a:p>
          <a:p>
            <a:pPr lvl="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Dane jakie zostały wprowadzone przy </a:t>
            </a: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rejestracji organizacji 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są przenoszone we wniosku o dofinansowanie projektu do części Informacje o wnioskodawcy.</a:t>
            </a:r>
          </a:p>
          <a:p>
            <a:pPr lvl="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Konto rejestrujące organizację 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w SOWA EFS automatycznie otrzymuje </a:t>
            </a: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profil administratora w instytucji 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 może nadawać uprawnienia innym kontom w SOWA EFS.</a:t>
            </a:r>
          </a:p>
          <a:p>
            <a:pPr lvl="0">
              <a:lnSpc>
                <a:spcPts val="2160"/>
              </a:lnSpc>
              <a:spcBef>
                <a:spcPts val="1200"/>
              </a:spcBef>
            </a:pP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Pojęcie </a:t>
            </a:r>
            <a:r>
              <a:rPr lang="pl-PL" altLang="pl-PL" b="1" i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Realizator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zamiast </a:t>
            </a: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partnera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, </a:t>
            </a:r>
            <a:r>
              <a:rPr lang="pl-P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które jest pojęciem szerszym niż partner, realizatorem jest podmiot realizujący projekt wraz z beneficjentem, w tym partner, niebędący wykonawcą lub podwykonawcą. W przypadku jednostek organizacyjnych samorządu terytorialnego jako wnioskodawcę należy wpisać jednostkę samorządu terytorialnego np. gminę, a realizatora jednostkę organizacyjną np. gminny ośrodek pomocy społecznej.  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16</a:t>
            </a:fld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EA38ECEC-A3E9-3C1F-1252-2395BAEABE28}"/>
              </a:ext>
            </a:extLst>
          </p:cNvPr>
          <p:cNvSpPr txBox="1"/>
          <p:nvPr/>
        </p:nvSpPr>
        <p:spPr>
          <a:xfrm>
            <a:off x="917413" y="539477"/>
            <a:ext cx="878379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l-PL" sz="2800" b="1" dirty="0">
                <a:solidFill>
                  <a:srgbClr val="002073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Różnice </a:t>
            </a:r>
            <a:r>
              <a:rPr kumimoji="0" lang="pl-PL" sz="2800" b="1" i="0" u="none" strike="noStrike" kern="1200" cap="none" spc="0" normalizeH="0" baseline="0" noProof="0" dirty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we wniosku w ramach FEŁ2027 w porównaniu z RPO WŁ</a:t>
            </a:r>
            <a:endParaRPr lang="pl-PL" sz="1700" dirty="0">
              <a:solidFill>
                <a:schemeClr val="accent1">
                  <a:lumMod val="75000"/>
                </a:schemeClr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565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EA38ECEC-A3E9-3C1F-1252-2395BAEABE28}"/>
              </a:ext>
            </a:extLst>
          </p:cNvPr>
          <p:cNvSpPr txBox="1"/>
          <p:nvPr/>
        </p:nvSpPr>
        <p:spPr>
          <a:xfrm>
            <a:off x="917413" y="1485348"/>
            <a:ext cx="8711782" cy="5845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Brak limitu znaków 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dla</a:t>
            </a: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części (sekcji) wniosku 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– są limity znaków dla poszczególnych pól tekstowych (najczęściej 4 000 znaków).</a:t>
            </a:r>
          </a:p>
          <a:p>
            <a:pPr lvl="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Brak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pola </a:t>
            </a:r>
            <a:r>
              <a:rPr 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Źródło danych do pomiaru wskaźnika </a:t>
            </a:r>
            <a:r>
              <a:rPr 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(dane te wpisuje się w polu Sposób pomiaru wskaźnika).</a:t>
            </a:r>
            <a:endParaRPr lang="pl-PL" altLang="pl-PL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lvl="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Nowa kategoria wskaźników:</a:t>
            </a: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inne wspólne wskaźniki produktu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, dotyczące osób z niepełnosprawnościami, z krajów trzecich, obcego pochodzenia, należących do mniejszości, w tym społeczności marginalizowanych takich jak Romowie, w kryzysie bezdomności lub dotkniętych wykluczeniem z dostępu do mieszkań (muszą być wybrane wszystkie).</a:t>
            </a:r>
          </a:p>
          <a:p>
            <a:pPr lvl="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Brak tabeli z przewidywaną liczbą uczestników i podmiotów 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(brak w budżecie projektu wyliczenia kosztu przypadającego na jednego uczestnika projektu).</a:t>
            </a:r>
          </a:p>
          <a:p>
            <a:pPr lvl="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Brak wskaźników realizacji zadania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.</a:t>
            </a:r>
          </a:p>
          <a:p>
            <a:pPr lvl="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Wskaźniki dot. kwot ryczałtowych 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są wskazane w </a:t>
            </a: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budżecie projektu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(obecnie nie można składać projektów rozliczanych kwotami ryczałtowymi).</a:t>
            </a:r>
            <a:endParaRPr lang="pl-PL" altLang="pl-PL" b="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lvl="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Określenie konkretnych dat realizacji 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każdego zadania.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17</a:t>
            </a:fld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EA38ECEC-A3E9-3C1F-1252-2395BAEABE28}"/>
              </a:ext>
            </a:extLst>
          </p:cNvPr>
          <p:cNvSpPr txBox="1"/>
          <p:nvPr/>
        </p:nvSpPr>
        <p:spPr>
          <a:xfrm>
            <a:off x="917413" y="539477"/>
            <a:ext cx="878379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l-PL" sz="2800" b="1" dirty="0">
                <a:solidFill>
                  <a:srgbClr val="002073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Różnice </a:t>
            </a:r>
            <a:r>
              <a:rPr kumimoji="0" lang="pl-PL" sz="2800" b="1" i="0" u="none" strike="noStrike" kern="1200" cap="none" spc="0" normalizeH="0" baseline="0" noProof="0" dirty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we wniosku w ramach FEŁ2027 w porównaniu z RPO WŁ</a:t>
            </a:r>
            <a:endParaRPr lang="pl-PL" sz="1700" dirty="0">
              <a:solidFill>
                <a:schemeClr val="accent1">
                  <a:lumMod val="75000"/>
                </a:schemeClr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918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EA38ECEC-A3E9-3C1F-1252-2395BAEABE28}"/>
              </a:ext>
            </a:extLst>
          </p:cNvPr>
          <p:cNvSpPr txBox="1"/>
          <p:nvPr/>
        </p:nvSpPr>
        <p:spPr>
          <a:xfrm>
            <a:off x="917413" y="1485348"/>
            <a:ext cx="8711782" cy="51148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Brak pola uzasadnienie wyboru partnera 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dla zadania (te dane wpisuje się w opisie zadania).</a:t>
            </a:r>
          </a:p>
          <a:p>
            <a:pPr lvl="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Zmieniona numeracja kosztów składająca się z numeru zadania i kolejnego numeru wydatku w zadaniu, zatem piąty wydatek w zadaniu nr 2 będzie miał numerację 2.5. W budżecie projektu </a:t>
            </a: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brak jednostek miary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, </a:t>
            </a: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ceny jednostkowej 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oraz </a:t>
            </a: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podziału wydatków na poszczególne lata kalendarzowe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realizacji projektu.</a:t>
            </a:r>
          </a:p>
          <a:p>
            <a:pPr lvl="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W jednej pozycji budżetowej można wskazać </a:t>
            </a: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częściowe finansowanie kosztu z wkładu własnego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(np. zakup materiałów w kwocie 7 000,00 PLN sfinansowany w wysokości 2 000,00 PLN z wkładu własnego).</a:t>
            </a:r>
          </a:p>
          <a:p>
            <a:pPr lvl="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W przypadku projektów </a:t>
            </a: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rozliczanych kwotami ryczałtowymi 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można dodać </a:t>
            </a: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tylko 1 pozycję budżetową dla zadania 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– wyjątek dotyczy ponoszenia kosztów w ramach zadania zarówno przez wnioskodawcę jak i realizatora oraz występowania kosztów przypisanych do limitu (obecnie nie można składać projektów rozliczanych kwotami ryczałtowymi).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18</a:t>
            </a:fld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EA38ECEC-A3E9-3C1F-1252-2395BAEABE28}"/>
              </a:ext>
            </a:extLst>
          </p:cNvPr>
          <p:cNvSpPr txBox="1"/>
          <p:nvPr/>
        </p:nvSpPr>
        <p:spPr>
          <a:xfrm>
            <a:off x="917413" y="539477"/>
            <a:ext cx="878379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l-PL" sz="2800" b="1" dirty="0">
                <a:solidFill>
                  <a:srgbClr val="002073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Różnice </a:t>
            </a:r>
            <a:r>
              <a:rPr kumimoji="0" lang="pl-PL" sz="2800" b="1" i="0" u="none" strike="noStrike" kern="1200" cap="none" spc="0" normalizeH="0" baseline="0" noProof="0" dirty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we wniosku w ramach FEŁ2027 w porównaniu z RPO WŁ</a:t>
            </a:r>
            <a:endParaRPr lang="pl-PL" sz="1700" dirty="0">
              <a:solidFill>
                <a:schemeClr val="accent1">
                  <a:lumMod val="75000"/>
                </a:schemeClr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993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EA38ECEC-A3E9-3C1F-1252-2395BAEABE28}"/>
              </a:ext>
            </a:extLst>
          </p:cNvPr>
          <p:cNvSpPr txBox="1"/>
          <p:nvPr/>
        </p:nvSpPr>
        <p:spPr>
          <a:xfrm>
            <a:off x="917413" y="1485348"/>
            <a:ext cx="8711782" cy="58150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Konieczność </a:t>
            </a: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dodania 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zadania o </a:t>
            </a: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typie Koszty pośrednie 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by rozliczać koszty pośrednie.</a:t>
            </a:r>
          </a:p>
          <a:p>
            <a:r>
              <a:rPr lang="pl-PL" dirty="0">
                <a:solidFill>
                  <a:srgbClr val="000000"/>
                </a:solidFill>
                <a:latin typeface="Open Sans" panose="020B0606030504020204" pitchFamily="34" charset="0"/>
              </a:rPr>
              <a:t>W przypadku projektów zawierających </a:t>
            </a:r>
            <a:r>
              <a:rPr lang="pl-PL" b="1" dirty="0">
                <a:solidFill>
                  <a:srgbClr val="000000"/>
                </a:solidFill>
                <a:latin typeface="Open Sans" panose="020B0606030504020204" pitchFamily="34" charset="0"/>
              </a:rPr>
              <a:t>koszty objęte limitem cross-</a:t>
            </a:r>
            <a:r>
              <a:rPr lang="pl-PL" b="1" dirty="0" err="1">
                <a:solidFill>
                  <a:srgbClr val="000000"/>
                </a:solidFill>
                <a:latin typeface="Open Sans" panose="020B0606030504020204" pitchFamily="34" charset="0"/>
              </a:rPr>
              <a:t>financigu</a:t>
            </a:r>
            <a:r>
              <a:rPr lang="pl-PL" b="1" dirty="0">
                <a:solidFill>
                  <a:srgbClr val="000000"/>
                </a:solidFill>
                <a:latin typeface="Open Sans" panose="020B0606030504020204" pitchFamily="34" charset="0"/>
              </a:rPr>
              <a:t> </a:t>
            </a:r>
            <a:r>
              <a:rPr lang="pl-PL" dirty="0">
                <a:solidFill>
                  <a:srgbClr val="000000"/>
                </a:solidFill>
                <a:latin typeface="Open Sans" panose="020B0606030504020204" pitchFamily="34" charset="0"/>
              </a:rPr>
              <a:t>należy wprowadzić </a:t>
            </a:r>
            <a:r>
              <a:rPr lang="pl-PL" b="1" dirty="0">
                <a:solidFill>
                  <a:srgbClr val="000000"/>
                </a:solidFill>
                <a:latin typeface="Open Sans" panose="020B0606030504020204" pitchFamily="34" charset="0"/>
              </a:rPr>
              <a:t>2 pozycje w kosztach pośrednich:</a:t>
            </a:r>
            <a:endParaRPr lang="pl-PL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pPr>
              <a:spcBef>
                <a:spcPts val="600"/>
              </a:spcBef>
            </a:pPr>
            <a:r>
              <a:rPr lang="pl-PL" b="1" dirty="0">
                <a:solidFill>
                  <a:srgbClr val="000000"/>
                </a:solidFill>
                <a:latin typeface="Open Sans" panose="020B0606030504020204" pitchFamily="34" charset="0"/>
              </a:rPr>
              <a:t>1. koszty pośrednie liczone od kosztów bezpośrednich nieobjętych cross-</a:t>
            </a:r>
            <a:r>
              <a:rPr lang="pl-PL" b="1" dirty="0" err="1">
                <a:solidFill>
                  <a:srgbClr val="000000"/>
                </a:solidFill>
                <a:latin typeface="Open Sans" panose="020B0606030504020204" pitchFamily="34" charset="0"/>
              </a:rPr>
              <a:t>financingiem</a:t>
            </a:r>
            <a:r>
              <a:rPr lang="pl-PL" dirty="0">
                <a:solidFill>
                  <a:srgbClr val="000000"/>
                </a:solidFill>
                <a:latin typeface="Open Sans" panose="020B0606030504020204" pitchFamily="34" charset="0"/>
              </a:rPr>
              <a:t>,</a:t>
            </a:r>
          </a:p>
          <a:p>
            <a:pPr>
              <a:spcBef>
                <a:spcPts val="600"/>
              </a:spcBef>
            </a:pPr>
            <a:r>
              <a:rPr lang="pl-PL" b="1" dirty="0">
                <a:solidFill>
                  <a:srgbClr val="000000"/>
                </a:solidFill>
                <a:latin typeface="Open Sans" panose="020B0606030504020204" pitchFamily="34" charset="0"/>
              </a:rPr>
              <a:t>2. koszty pośrednie liczone od kosztów bezpośrednich objętych limitem cross-</a:t>
            </a:r>
            <a:r>
              <a:rPr lang="pl-PL" b="1" dirty="0" err="1">
                <a:solidFill>
                  <a:srgbClr val="000000"/>
                </a:solidFill>
                <a:latin typeface="Open Sans" panose="020B0606030504020204" pitchFamily="34" charset="0"/>
              </a:rPr>
              <a:t>financingu</a:t>
            </a:r>
            <a:r>
              <a:rPr lang="pl-PL" b="1" dirty="0">
                <a:solidFill>
                  <a:srgbClr val="000000"/>
                </a:solidFill>
                <a:latin typeface="Open Sans" panose="020B0606030504020204" pitchFamily="34" charset="0"/>
              </a:rPr>
              <a:t>,</a:t>
            </a:r>
            <a:endParaRPr lang="pl-PL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pPr lvl="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Stawka ryczałtowa kosztów pośrednich jest wybierana przez wnioskodawcę 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(nie jest automatycznie uzupełniana).</a:t>
            </a:r>
          </a:p>
          <a:p>
            <a:pPr lvl="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Mniej uzasadnień dla budżetu projektu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.</a:t>
            </a:r>
          </a:p>
          <a:p>
            <a:pPr lvl="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Limit 1500 znaków dla Uzasadnienia jednej pozycji budżetowej.</a:t>
            </a:r>
          </a:p>
          <a:p>
            <a:pPr lvl="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Inne pola w sekcji dot. potencjału 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(</a:t>
            </a:r>
            <a:r>
              <a:rPr 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Opis rekrutacji i uczestników projektu).</a:t>
            </a:r>
          </a:p>
          <a:p>
            <a:pPr lvl="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Harmonogram realizacji projektu w ujęciu kwartalnym</a:t>
            </a:r>
            <a:r>
              <a:rPr 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.</a:t>
            </a:r>
          </a:p>
          <a:p>
            <a:pPr lvl="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SOWA EFS </a:t>
            </a:r>
            <a:r>
              <a:rPr 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umożliwia </a:t>
            </a:r>
            <a:r>
              <a:rPr 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wypełnienie </a:t>
            </a:r>
            <a:r>
              <a:rPr 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Harmonogramu realizacji projektu bez wskazania etapów realizacji zadań</a:t>
            </a:r>
            <a:r>
              <a:rPr 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.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19</a:t>
            </a:fld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EA38ECEC-A3E9-3C1F-1252-2395BAEABE28}"/>
              </a:ext>
            </a:extLst>
          </p:cNvPr>
          <p:cNvSpPr txBox="1"/>
          <p:nvPr/>
        </p:nvSpPr>
        <p:spPr>
          <a:xfrm>
            <a:off x="917413" y="539477"/>
            <a:ext cx="878379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l-PL" sz="2800" b="1" dirty="0">
                <a:solidFill>
                  <a:srgbClr val="002073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Różnice </a:t>
            </a:r>
            <a:r>
              <a:rPr kumimoji="0" lang="pl-PL" sz="2800" b="1" i="0" u="none" strike="noStrike" kern="1200" cap="none" spc="0" normalizeH="0" baseline="0" noProof="0" dirty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we wniosku w ramach FEŁ2027 w porównaniu z RPO WŁ</a:t>
            </a:r>
            <a:endParaRPr lang="pl-PL" sz="1700" dirty="0">
              <a:solidFill>
                <a:schemeClr val="accent1">
                  <a:lumMod val="75000"/>
                </a:schemeClr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525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EA38ECEC-A3E9-3C1F-1252-2395BAEABE28}"/>
              </a:ext>
            </a:extLst>
          </p:cNvPr>
          <p:cNvSpPr txBox="1"/>
          <p:nvPr/>
        </p:nvSpPr>
        <p:spPr>
          <a:xfrm>
            <a:off x="917413" y="1115541"/>
            <a:ext cx="8711782" cy="39241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System obsługi wniosków aplikacyjnych zwany </a:t>
            </a: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SOWA EFS 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jest </a:t>
            </a: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generatorem wniosków o dofinansowanie projektów współfinansowanych z EFS+ 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 ramach Programu Fundusze Europejskie dla Łódzkiego 2021-2027. </a:t>
            </a:r>
          </a:p>
          <a:p>
            <a:pPr>
              <a:spcBef>
                <a:spcPts val="600"/>
              </a:spcBef>
            </a:pP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Aplikacja ta jest następcą generatora wniosków SOWA dla krajowego Programu Operacyjnego Wiedza, Edukacja, Rozwój PO WER. </a:t>
            </a:r>
          </a:p>
          <a:p>
            <a:pPr>
              <a:spcBef>
                <a:spcPts val="600"/>
              </a:spcBef>
            </a:pP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Posiada </a:t>
            </a: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podobne rozwiązania technologiczne 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(np. konieczność rejestracji organizacji), </a:t>
            </a: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wygląd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co aplikacja </a:t>
            </a: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WOD2021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będąca generatorem wniosków o dofinansowanie projektów współfinansowanych z EFRR i FST. Niemniej jednak SOWA EFS posiada więcej funkcjonalności niż WOD2021 np. korespondencja czy porównywanie wersji wniosków. Ponadto (na szczęście) w SOWA EFS przyjęto odrębne założenia w zakresie zapisywania danych i zatwierdzania sekcji (konieczność uzupełnienia tylko części pól w sekcji a nie wszystkich).</a:t>
            </a:r>
          </a:p>
          <a:p>
            <a:pPr>
              <a:spcBef>
                <a:spcPts val="600"/>
              </a:spcBef>
            </a:pPr>
            <a:endParaRPr lang="pl-PL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EA38ECEC-A3E9-3C1F-1252-2395BAEABE28}"/>
              </a:ext>
            </a:extLst>
          </p:cNvPr>
          <p:cNvSpPr txBox="1"/>
          <p:nvPr/>
        </p:nvSpPr>
        <p:spPr>
          <a:xfrm>
            <a:off x="917413" y="539477"/>
            <a:ext cx="878379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l-PL" sz="2800" b="1" dirty="0">
                <a:solidFill>
                  <a:srgbClr val="002073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Wprowadzenie do generatora SOWA EFS</a:t>
            </a:r>
          </a:p>
        </p:txBody>
      </p:sp>
    </p:spTree>
    <p:extLst>
      <p:ext uri="{BB962C8B-B14F-4D97-AF65-F5344CB8AC3E}">
        <p14:creationId xmlns:p14="http://schemas.microsoft.com/office/powerpoint/2010/main" val="2272934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A4087B29-4C52-07B8-73D7-99D810CBC2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2F8F15F7-3DED-E9F7-3039-7E91DB817300}"/>
              </a:ext>
            </a:extLst>
          </p:cNvPr>
          <p:cNvSpPr txBox="1"/>
          <p:nvPr/>
        </p:nvSpPr>
        <p:spPr>
          <a:xfrm>
            <a:off x="917413" y="1485348"/>
            <a:ext cx="8711782" cy="6905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Dodatkowa sekcja </a:t>
            </a:r>
            <a:r>
              <a:rPr 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(uzupełniana przez SOWA EFS) - Informacje o wniosku o dofinansowanie.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E97391BF-348A-71AC-B713-1D3760D3A9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20</a:t>
            </a:fld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A6A1D32B-2A86-C933-3411-2C76AB1B2C86}"/>
              </a:ext>
            </a:extLst>
          </p:cNvPr>
          <p:cNvSpPr txBox="1"/>
          <p:nvPr/>
        </p:nvSpPr>
        <p:spPr>
          <a:xfrm>
            <a:off x="917413" y="539477"/>
            <a:ext cx="878379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l-PL" sz="2800" b="1" dirty="0">
                <a:solidFill>
                  <a:srgbClr val="002073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Różnice </a:t>
            </a:r>
            <a:r>
              <a:rPr kumimoji="0" lang="pl-PL" sz="2800" b="1" i="0" u="none" strike="noStrike" kern="1200" cap="none" spc="0" normalizeH="0" baseline="0" noProof="0" dirty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we wniosku w ramach FEŁ2027 w porównaniu z RPO WŁ</a:t>
            </a:r>
            <a:endParaRPr lang="pl-PL" sz="1700" dirty="0">
              <a:solidFill>
                <a:schemeClr val="accent1">
                  <a:lumMod val="75000"/>
                </a:schemeClr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73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EA38ECEC-A3E9-3C1F-1252-2395BAEABE28}"/>
              </a:ext>
            </a:extLst>
          </p:cNvPr>
          <p:cNvSpPr txBox="1"/>
          <p:nvPr/>
        </p:nvSpPr>
        <p:spPr>
          <a:xfrm>
            <a:off x="917413" y="1485348"/>
            <a:ext cx="8711782" cy="49737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W WOD wyróżnia się następujące </a:t>
            </a: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kategorie kosztów 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(lista może ulec zmianom):</a:t>
            </a:r>
          </a:p>
          <a:p>
            <a:pPr marL="285750" indent="-28575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  <a:buFont typeface="Wingdings" panose="05000000000000000000" pitchFamily="2" charset="2"/>
              <a:buChar char="Ø"/>
            </a:pP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Personel projektu </a:t>
            </a:r>
            <a:r>
              <a:rPr lang="pl-PL" dirty="0"/>
              <a:t>– 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osoby zaangażowane do realizacji zadań lub czynności w ramach projektu na podstawie stosunku pracy i wolontariusze wykonujący świadczenia na zasadach określonych w ustawie z dnia 24 kwietnia 2003 r. o działalności pożytku publicznego i o wolontariacie (Dz. U. z 2022 r. poz. 1327, z </a:t>
            </a:r>
            <a:r>
              <a:rPr lang="pl-PL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późn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zm.), zwanej dalej: „ustawą o działalności pożytku publicznego i wolontariacie”; personelem projektu jest również osoba fizyczna prowadząca działalność gospodarczą będąca beneficjentem oraz osoby z nią współpracujące w rozumieniu art. 8 ust. 11 ustawy z dnia 13 października 1998 r. o systemie ubezpieczeń społecznych (Dz. U. z 2022 r. poz. 1009, z </a:t>
            </a:r>
            <a:r>
              <a:rPr lang="pl-PL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późn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zm.), zwanej dalej: „ustawą o systemie ubezpieczeń społecznych”;</a:t>
            </a:r>
            <a:endParaRPr lang="pl-PL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lvl="0" indent="-28575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  <a:buFont typeface="Wingdings" panose="05000000000000000000" pitchFamily="2" charset="2"/>
              <a:buChar char="Ø"/>
            </a:pPr>
            <a:r>
              <a:rPr lang="pl-PL" b="1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Wsparcie finansowe udzielone </a:t>
            </a:r>
            <a:r>
              <a:rPr lang="pl-PL" b="1" dirty="0" err="1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grantobiorcom</a:t>
            </a:r>
            <a:r>
              <a:rPr lang="pl-PL" b="1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 uczestnikom projektu</a:t>
            </a:r>
            <a:r>
              <a:rPr lang="pl-PL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-</a:t>
            </a:r>
            <a:r>
              <a:rPr lang="pl-PL" b="1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l-PL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(udzielenie wsparcia finansowego w postaci stypendium, dodatek stażowy, dotacja);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21</a:t>
            </a:fld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EA38ECEC-A3E9-3C1F-1252-2395BAEABE28}"/>
              </a:ext>
            </a:extLst>
          </p:cNvPr>
          <p:cNvSpPr txBox="1"/>
          <p:nvPr/>
        </p:nvSpPr>
        <p:spPr>
          <a:xfrm>
            <a:off x="917413" y="539477"/>
            <a:ext cx="878379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l-PL" sz="2800" b="1" dirty="0">
                <a:solidFill>
                  <a:srgbClr val="002073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Różnice </a:t>
            </a:r>
            <a:r>
              <a:rPr kumimoji="0" lang="pl-PL" sz="2800" b="1" i="0" u="none" strike="noStrike" kern="1200" cap="none" spc="0" normalizeH="0" baseline="0" noProof="0" dirty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we wniosku w ramach FEŁ2027 w porównaniu z RPO WŁ</a:t>
            </a:r>
            <a:endParaRPr lang="pl-PL" sz="1700" dirty="0">
              <a:solidFill>
                <a:schemeClr val="accent1">
                  <a:lumMod val="75000"/>
                </a:schemeClr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056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5D9C4B6-8628-6552-DACF-9C92BDB1E7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7B4876E0-EC81-F426-5898-8CA251BF3E38}"/>
              </a:ext>
            </a:extLst>
          </p:cNvPr>
          <p:cNvSpPr txBox="1"/>
          <p:nvPr/>
        </p:nvSpPr>
        <p:spPr>
          <a:xfrm>
            <a:off x="917413" y="1485348"/>
            <a:ext cx="8711782" cy="51148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  <a:buFont typeface="Wingdings" panose="05000000000000000000" pitchFamily="2" charset="2"/>
              <a:buChar char="Ø"/>
            </a:pP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Koszty wsparcia uczestników projektu oraz podmiotów objętych wsparciem 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wszystkie wydatki związane ze wsparciem uczestników nieprzypisane do innych kategorii;</a:t>
            </a:r>
          </a:p>
          <a:p>
            <a:pPr marL="285750" indent="-28575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  <a:buFont typeface="Wingdings" panose="05000000000000000000" pitchFamily="2" charset="2"/>
              <a:buChar char="Ø"/>
            </a:pP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Usługi zewnętrzne 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wydatki związane z realizacją usług i innych czynności przez wykonawców zewnętrznych na rzecz beneficjenta, w tym także realizacja działań (form wsparcia) przez osoby fizyczne zaangażowane na podstawie umów cywilnoprawnych – konieczne zaznaczenie limitu podwykonawstwo</a:t>
            </a:r>
          </a:p>
          <a:p>
            <a:pPr marL="285750" indent="-28575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  <a:buFont typeface="Wingdings" panose="05000000000000000000" pitchFamily="2" charset="2"/>
              <a:buChar char="Ø"/>
            </a:pP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Dostawy (inne niż środki trwałe)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- nabywanie produktów, którymi są rzeczy ruchome, energia, woda oraz prawa majątkowe, jeżeli mogą być przedmiotem obrotu, w szczególności na podstawie umowy sprzedaży, dostawy, najmu, dzierżawy oraz leasingu z opcją lub bez opcji zakupu, które może obejmować dodatkowo rozmieszczenie lub instalację; zgodnie z art. 7 ustawy z dnia 11 września 2019 r. Prawo zamówień publicznych;</a:t>
            </a:r>
          </a:p>
          <a:p>
            <a:pPr marL="285750" indent="-28575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  <a:buFont typeface="Wingdings" panose="05000000000000000000" pitchFamily="2" charset="2"/>
              <a:buChar char="Ø"/>
            </a:pPr>
            <a:endParaRPr lang="pl-PL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3CB6D355-C5EB-1603-0003-0FED05001A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22</a:t>
            </a:fld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E8DA9C60-1AAB-A74E-6B6A-AF60B145CBF2}"/>
              </a:ext>
            </a:extLst>
          </p:cNvPr>
          <p:cNvSpPr txBox="1"/>
          <p:nvPr/>
        </p:nvSpPr>
        <p:spPr>
          <a:xfrm>
            <a:off x="917413" y="539477"/>
            <a:ext cx="878379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l-PL" sz="2800" b="1" dirty="0">
                <a:solidFill>
                  <a:srgbClr val="002073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Różnice </a:t>
            </a:r>
            <a:r>
              <a:rPr kumimoji="0" lang="pl-PL" sz="2800" b="1" i="0" u="none" strike="noStrike" kern="1200" cap="none" spc="0" normalizeH="0" baseline="0" noProof="0" dirty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we wniosku w ramach FEŁ2027 w porównaniu z RPO WŁ</a:t>
            </a:r>
            <a:endParaRPr lang="pl-PL" sz="1700" dirty="0">
              <a:solidFill>
                <a:schemeClr val="accent1">
                  <a:lumMod val="75000"/>
                </a:schemeClr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164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2D28404-5868-9F23-BE8B-2CC9CDEC98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8334919A-C681-BF29-9E90-930AE024DE35}"/>
              </a:ext>
            </a:extLst>
          </p:cNvPr>
          <p:cNvSpPr txBox="1"/>
          <p:nvPr/>
        </p:nvSpPr>
        <p:spPr>
          <a:xfrm>
            <a:off x="917413" y="1485348"/>
            <a:ext cx="8711782" cy="57304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  <a:buFont typeface="Wingdings" panose="05000000000000000000" pitchFamily="2" charset="2"/>
              <a:buChar char="Ø"/>
            </a:pPr>
            <a:r>
              <a:rPr lang="pl-PL" b="1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wartości niematerialne i prawne </a:t>
            </a:r>
            <a:r>
              <a:rPr lang="pl-PL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pl-PL" b="1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l-PL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koszty nabycia wartości niematerialnych i prawnych, zakup, leasing lub dzierżawa oprogramowania i licencji (bez kosztów zakupu urządzeń niezbędnych dla ich obsługi, które zostaną przypisane do kategorii środki trwałe/dostawy). Wydatki przypisane do tej kategorii wydatków nie są wliczane do limitu cross-</a:t>
            </a:r>
            <a:r>
              <a:rPr lang="pl-PL" dirty="0" err="1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financingu</a:t>
            </a:r>
            <a:r>
              <a:rPr lang="pl-PL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</a:t>
            </a:r>
          </a:p>
          <a:p>
            <a:pPr marL="285750" indent="-28575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  <a:buFont typeface="Wingdings" panose="05000000000000000000" pitchFamily="2" charset="2"/>
              <a:buChar char="Ø"/>
            </a:pP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amortyzacja 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 ramach budżetu projektu część wykazywanych wydatków będzie związana z amortyzacją środków trwałych, nieruchomości czy wartości niematerialnych i prawnych. W tej sytuacji w budżecie wniosku należy wydatki te przypisać do kategorii amortyzacja. Należy pamiętać, że koszt amortyzacji danego środka trwałego nie jest ujmowany w ramach limitu dla cross-</a:t>
            </a:r>
            <a:r>
              <a:rPr lang="pl-PL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financingu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</a:t>
            </a:r>
            <a:endParaRPr lang="pl-PL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  <a:buFont typeface="Wingdings" panose="05000000000000000000" pitchFamily="2" charset="2"/>
              <a:buChar char="Ø"/>
            </a:pP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nieruchomości 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wydatki związane z dysponowaniem nieruchomością. Będą to więc zarówno wydatki dotyczące zakupu nieruchomości, nabycie praw do nieruchomości oraz koszty związane z władaniem nieruchomością na innej podstawie niż własność (dzierżawa lub najem);</a:t>
            </a:r>
          </a:p>
          <a:p>
            <a:pPr marL="285750" indent="-28575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  <a:buFont typeface="Wingdings" panose="05000000000000000000" pitchFamily="2" charset="2"/>
              <a:buChar char="Ø"/>
            </a:pP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podatki i opłaty 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koszty bezpośrednie związane z uiszczeniem podatków oraz innych opłat związanych z realizacją i wdrażaniem projektu;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E3161649-CE25-C579-9793-C5D03C1ED8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23</a:t>
            </a:fld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D798AB12-1EEC-26EB-3F0E-9FF18560A040}"/>
              </a:ext>
            </a:extLst>
          </p:cNvPr>
          <p:cNvSpPr txBox="1"/>
          <p:nvPr/>
        </p:nvSpPr>
        <p:spPr>
          <a:xfrm>
            <a:off x="917413" y="539477"/>
            <a:ext cx="878379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l-PL" sz="2800" b="1" dirty="0">
                <a:solidFill>
                  <a:srgbClr val="002073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Różnice </a:t>
            </a:r>
            <a:r>
              <a:rPr kumimoji="0" lang="pl-PL" sz="2800" b="1" i="0" u="none" strike="noStrike" kern="1200" cap="none" spc="0" normalizeH="0" baseline="0" noProof="0" dirty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we wniosku w ramach FEŁ2027 w porównaniu z RPO WŁ</a:t>
            </a:r>
            <a:endParaRPr lang="pl-PL" sz="1700" dirty="0">
              <a:solidFill>
                <a:schemeClr val="accent1">
                  <a:lumMod val="75000"/>
                </a:schemeClr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18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EA38ECEC-A3E9-3C1F-1252-2395BAEABE28}"/>
              </a:ext>
            </a:extLst>
          </p:cNvPr>
          <p:cNvSpPr txBox="1"/>
          <p:nvPr/>
        </p:nvSpPr>
        <p:spPr>
          <a:xfrm>
            <a:off x="917413" y="1485348"/>
            <a:ext cx="8711782" cy="9983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  <a:buFont typeface="Wingdings" panose="05000000000000000000" pitchFamily="2" charset="2"/>
              <a:buChar char="Ø"/>
            </a:pP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roboty budowalne - 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 do zasady w ramach EFS+ nie są finansowane roboty budowlane. Istnieje natomiast możliwość finansowania wydatków związanych z remontem modernizacją i adaptacją budynków i pomieszczeń.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24</a:t>
            </a:fld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EA38ECEC-A3E9-3C1F-1252-2395BAEABE28}"/>
              </a:ext>
            </a:extLst>
          </p:cNvPr>
          <p:cNvSpPr txBox="1"/>
          <p:nvPr/>
        </p:nvSpPr>
        <p:spPr>
          <a:xfrm>
            <a:off x="917413" y="539477"/>
            <a:ext cx="878379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l-PL" sz="2800" b="1" dirty="0">
                <a:solidFill>
                  <a:srgbClr val="002073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Różnice </a:t>
            </a:r>
            <a:r>
              <a:rPr kumimoji="0" lang="pl-PL" sz="2800" b="1" i="0" u="none" strike="noStrike" kern="1200" cap="none" spc="0" normalizeH="0" baseline="0" noProof="0" dirty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we wniosku w ramach FEŁ2027 w porównaniu z RPO WŁ</a:t>
            </a:r>
            <a:endParaRPr lang="pl-PL" sz="1700" dirty="0">
              <a:solidFill>
                <a:schemeClr val="accent1">
                  <a:lumMod val="75000"/>
                </a:schemeClr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229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EA38ECEC-A3E9-3C1F-1252-2395BAEABE28}"/>
              </a:ext>
            </a:extLst>
          </p:cNvPr>
          <p:cNvSpPr txBox="1"/>
          <p:nvPr/>
        </p:nvSpPr>
        <p:spPr>
          <a:xfrm>
            <a:off x="917413" y="1485348"/>
            <a:ext cx="8711782" cy="54226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W przypadku niektórych kosztów beneficjenci mogą mieć problem związany z przypisaniem ich do właściwej kategorii. Poniżej wyjaśnienia dla kosztów mogących budzić wątpliwości.</a:t>
            </a:r>
          </a:p>
          <a:p>
            <a:pPr lvl="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Wszelkie wsparcie finansowe wypłacane bezpośrednio uczestnikowi projektu w postaci stypendium, dodatku stażowego, dotacji powinny być przypisane do kategorii </a:t>
            </a: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Wsparcie finansowe udzielone </a:t>
            </a:r>
            <a:r>
              <a:rPr lang="pl-PL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grantobiorcom</a:t>
            </a: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 uczestnikom projektu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a nie do kategorii </a:t>
            </a:r>
            <a:r>
              <a:rPr lang="pl-PL" strike="sngStrik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Koszty wsparcia uczestników projektu oraz podmiotów objętych wsparciem .</a:t>
            </a:r>
          </a:p>
          <a:p>
            <a:pPr lvl="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 to koszty podróży (dojazdu) czy zakwaterowania o ile nie będą świadczone w ramach usługi zewnętrznej zaliczyć należy do kategorii: </a:t>
            </a: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Koszty wsparcia uczestników projektu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a nie do kategorii</a:t>
            </a: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l-PL" strike="sngStrik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Wsparcie finansowe udzielone </a:t>
            </a:r>
            <a:r>
              <a:rPr lang="pl-PL" strike="sngStrik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grantobiorcom</a:t>
            </a:r>
            <a:r>
              <a:rPr lang="pl-PL" strike="sngStrik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 uczestnikom projektu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pl-PL" strike="sngStrike" dirty="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Realizacja usług przez podmioty zewnętrzne np. (zakup przez beneficjenta szkolenia, warsztaty, usługi cateringowe) powinny być przypisane do kategorii </a:t>
            </a: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Usługi zewnętrzne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</a:t>
            </a: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nie do kategorii </a:t>
            </a:r>
            <a:r>
              <a:rPr lang="pl-PL" strike="sngStrik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Koszty wsparcia uczestników projektu oraz podmiotów objętych wsparciem 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25</a:t>
            </a:fld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EA38ECEC-A3E9-3C1F-1252-2395BAEABE28}"/>
              </a:ext>
            </a:extLst>
          </p:cNvPr>
          <p:cNvSpPr txBox="1"/>
          <p:nvPr/>
        </p:nvSpPr>
        <p:spPr>
          <a:xfrm>
            <a:off x="917413" y="539477"/>
            <a:ext cx="8783791" cy="1277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l-PL" sz="2800" b="1" dirty="0">
                <a:solidFill>
                  <a:srgbClr val="002073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Różnice </a:t>
            </a:r>
            <a:r>
              <a:rPr kumimoji="0" lang="pl-PL" sz="2800" b="1" i="0" u="none" strike="noStrike" kern="1200" cap="none" spc="0" normalizeH="0" baseline="0" noProof="0" dirty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we wniosku w ramach FEŁ2027 w porównaniu z RPO WŁ</a:t>
            </a:r>
            <a:endParaRPr lang="pl-PL" sz="1700" dirty="0">
              <a:solidFill>
                <a:schemeClr val="accent1">
                  <a:lumMod val="75000"/>
                </a:schemeClr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>
              <a:spcBef>
                <a:spcPts val="600"/>
              </a:spcBef>
            </a:pPr>
            <a:r>
              <a:rPr lang="pl-PL" sz="16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	</a:t>
            </a:r>
            <a:endParaRPr lang="pl-PL" sz="1700" dirty="0">
              <a:solidFill>
                <a:schemeClr val="accent1">
                  <a:lumMod val="75000"/>
                </a:schemeClr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234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EA38ECEC-A3E9-3C1F-1252-2395BAEABE28}"/>
              </a:ext>
            </a:extLst>
          </p:cNvPr>
          <p:cNvSpPr txBox="1"/>
          <p:nvPr/>
        </p:nvSpPr>
        <p:spPr>
          <a:xfrm>
            <a:off x="917413" y="1485348"/>
            <a:ext cx="8711782" cy="55637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Podatek dochodowy i składki od wynagrodzenia personelu projektu to kategoria Koszty personelu, a nie Podatki i opłaty.</a:t>
            </a:r>
          </a:p>
          <a:p>
            <a:pPr lvl="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Zakup wszystkich środków trwałych musi być zakwalifikowany do kategorii </a:t>
            </a: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środki trwałe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</a:t>
            </a: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nie do kategorii </a:t>
            </a:r>
            <a:r>
              <a:rPr lang="pl-PL" strike="sngStrik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Koszty wsparcia uczestników projektu oraz podmiotów objętych wsparciem 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lvl="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Doposażenie lub wyposażenie pomieszczeń (o ile nie stanowią środków trwałych), w których będą realizowane formy wsparcia powinny być oznaczone jako kategoria </a:t>
            </a: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Dostawy (inne niż środki trwałe)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a nie do kategorii </a:t>
            </a:r>
            <a:r>
              <a:rPr lang="pl-PL" strike="sngStrik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Koszty wsparcia uczestników projektu.</a:t>
            </a:r>
          </a:p>
          <a:p>
            <a:pPr lvl="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Oprogramowanie (bez urządzeń do ich obsługi), opłaty za korzystanie z platform e-learningowych stanowią kategorię </a:t>
            </a: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Wartości niematerialne i prawne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a nie do kategorii </a:t>
            </a:r>
            <a:r>
              <a:rPr lang="pl-PL" strike="sngStrik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Koszty wsparcia uczestników projektu.</a:t>
            </a:r>
          </a:p>
          <a:p>
            <a:pPr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 przypadku wynagrodzeń osób zaangażowanych na podstawie umów cywilnoprawnych (nie stanowiących personelu projektu zgodnie z definicją) zaliczane powinny być do kategorii </a:t>
            </a: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Usługi zewnętrzne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</a:t>
            </a: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nie do kategorii </a:t>
            </a:r>
            <a:r>
              <a:rPr lang="pl-PL" strike="sngStrik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Koszty wsparcia uczestników projektu oraz podmiotów objętych wsparciem .</a:t>
            </a:r>
            <a:endParaRPr lang="pl-PL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26</a:t>
            </a:fld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EA38ECEC-A3E9-3C1F-1252-2395BAEABE28}"/>
              </a:ext>
            </a:extLst>
          </p:cNvPr>
          <p:cNvSpPr txBox="1"/>
          <p:nvPr/>
        </p:nvSpPr>
        <p:spPr>
          <a:xfrm>
            <a:off x="917413" y="539477"/>
            <a:ext cx="878379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l-PL" sz="2800" b="1" dirty="0">
                <a:solidFill>
                  <a:srgbClr val="002073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Różnice </a:t>
            </a:r>
            <a:r>
              <a:rPr kumimoji="0" lang="pl-PL" sz="2800" b="1" i="0" u="none" strike="noStrike" kern="1200" cap="none" spc="0" normalizeH="0" baseline="0" noProof="0" dirty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we wniosku w ramach FEŁ2027 w porównaniu z RPO WŁ</a:t>
            </a:r>
            <a:endParaRPr lang="pl-PL" sz="1700" dirty="0">
              <a:solidFill>
                <a:schemeClr val="accent1">
                  <a:lumMod val="75000"/>
                </a:schemeClr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879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EA38ECEC-A3E9-3C1F-1252-2395BAEABE28}"/>
              </a:ext>
            </a:extLst>
          </p:cNvPr>
          <p:cNvSpPr txBox="1"/>
          <p:nvPr/>
        </p:nvSpPr>
        <p:spPr>
          <a:xfrm>
            <a:off x="917413" y="1485348"/>
            <a:ext cx="8711782" cy="6012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W WOD wyróżnia się następujące </a:t>
            </a: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Limity 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(lista może ulec zmianom):</a:t>
            </a:r>
          </a:p>
          <a:p>
            <a:pPr marL="285750" lvl="0" indent="-28575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  <a:buFont typeface="Wingdings" panose="05000000000000000000" pitchFamily="2" charset="2"/>
              <a:buChar char="Ø"/>
            </a:pP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wkład niepieniężny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;</a:t>
            </a:r>
          </a:p>
          <a:p>
            <a:pPr marL="285750" lvl="0" indent="-28575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  <a:buFont typeface="Wingdings" panose="05000000000000000000" pitchFamily="2" charset="2"/>
              <a:buChar char="Ø"/>
            </a:pP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podwykonawstwo - 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wydatek dotyczy usługi/dostawy lub towaru, który będzie dostarczony przez wykonawcę zewnętrznego należy odznaczyć go jako wydatek zliczany w ramach limitu podwykonawstwo (nie tylko PZP, zasada konkurencyjności, ale również wszystkie inne zlecania w tym zlecenie w drodze umowy o dzieło – wszystkie koszty przypisane do kategorii wydatków usługi zewnętrzne;</a:t>
            </a:r>
          </a:p>
          <a:p>
            <a:pPr marL="285750" lvl="0" indent="-28575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  <a:buFont typeface="Wingdings" panose="05000000000000000000" pitchFamily="2" charset="2"/>
              <a:buChar char="Ø"/>
            </a:pP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pomoc de </a:t>
            </a:r>
            <a:r>
              <a:rPr lang="pl-PL" altLang="pl-PL" b="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minimis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;</a:t>
            </a:r>
          </a:p>
          <a:p>
            <a:pPr marL="285750" lvl="0" indent="-28575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  <a:buFont typeface="Wingdings" panose="05000000000000000000" pitchFamily="2" charset="2"/>
              <a:buChar char="Ø"/>
            </a:pP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pomoc publiczna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;</a:t>
            </a:r>
          </a:p>
          <a:p>
            <a:pPr marL="285750" indent="-28575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  <a:buFont typeface="Wingdings" panose="05000000000000000000" pitchFamily="2" charset="2"/>
              <a:buChar char="Ø"/>
            </a:pP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cross-</a:t>
            </a:r>
            <a:r>
              <a:rPr lang="pl-PL" altLang="pl-PL" b="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financing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niezbędne warunki dotyczące tego jak określić, czy dany wydatek stanowi cross-</a:t>
            </a:r>
            <a:r>
              <a:rPr lang="pl-PL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financing</a:t>
            </a:r>
            <a:r>
              <a:rPr 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zostały zawarte w Wytycznych dotyczących kwalifikowalności wydatków (Podrozdział 2.4). Należy pamiętać, że limit cross– </a:t>
            </a:r>
            <a:r>
              <a:rPr lang="pl-PL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financingu</a:t>
            </a:r>
            <a:r>
              <a:rPr 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(maksymalny % wydatków jaki wydatki mieszczące się w tym limicie mogą stanowić w ramach projektu) został wskazany w Regulaminie wyboru projektów. Każdy wydatek, który należy zaliczyć do cross-</a:t>
            </a:r>
            <a:r>
              <a:rPr lang="pl-PL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financingu</a:t>
            </a:r>
            <a:r>
              <a:rPr 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powinien zostać zaznaczony w systemie SOWA EFS;</a:t>
            </a:r>
            <a:endParaRPr lang="pl-PL" altLang="pl-PL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27</a:t>
            </a:fld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EA38ECEC-A3E9-3C1F-1252-2395BAEABE28}"/>
              </a:ext>
            </a:extLst>
          </p:cNvPr>
          <p:cNvSpPr txBox="1"/>
          <p:nvPr/>
        </p:nvSpPr>
        <p:spPr>
          <a:xfrm>
            <a:off x="917413" y="539477"/>
            <a:ext cx="8783791" cy="1277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l-PL" sz="2800" b="1" dirty="0">
                <a:solidFill>
                  <a:srgbClr val="002073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Różnice </a:t>
            </a:r>
            <a:r>
              <a:rPr kumimoji="0" lang="pl-PL" sz="2800" b="1" i="0" u="none" strike="noStrike" kern="1200" cap="none" spc="0" normalizeH="0" baseline="0" noProof="0" dirty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we wniosku w ramach FEŁ2027 w porównaniu z RPO WŁ</a:t>
            </a:r>
            <a:endParaRPr lang="pl-PL" sz="1700" dirty="0">
              <a:solidFill>
                <a:schemeClr val="accent1">
                  <a:lumMod val="75000"/>
                </a:schemeClr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>
              <a:spcBef>
                <a:spcPts val="600"/>
              </a:spcBef>
            </a:pPr>
            <a:r>
              <a:rPr lang="pl-PL" sz="16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	</a:t>
            </a:r>
            <a:endParaRPr lang="pl-PL" sz="1700" dirty="0">
              <a:solidFill>
                <a:schemeClr val="accent1">
                  <a:lumMod val="75000"/>
                </a:schemeClr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82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EA38ECEC-A3E9-3C1F-1252-2395BAEABE28}"/>
              </a:ext>
            </a:extLst>
          </p:cNvPr>
          <p:cNvSpPr txBox="1"/>
          <p:nvPr/>
        </p:nvSpPr>
        <p:spPr>
          <a:xfrm>
            <a:off x="917413" y="1485348"/>
            <a:ext cx="8711782" cy="54226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  <a:buFont typeface="Wingdings" panose="05000000000000000000" pitchFamily="2" charset="2"/>
              <a:buChar char="Ø"/>
            </a:pP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wydatki na dostępność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- wydatki w projekcie przeznaczone na zapewnienie dostępności. „Dostępność to możliwość korzystania z infrastruktury, transportu, technologii i systemów informacyjno-komunikacyjnych oraz produktów i usług. Pozwala ona w szczególności osobom z niepełnosprawnościami i osobom starszym na korzystanie z nich na zasadzie równości z innymi osobami. W przypadku projektów realizowanych w polityce spójności, dostępność oznacza, że wszystkie ich produkty (w tym także udzielane usługi) mogą być wykorzystywane (używane) przez każdą osobę. Przykładami tych produktów są: strona lub aplikacja internetowa, materiały szkoleniowe, konferencja, wybudowane lub modernizowane obiekty, zakupione środki transportu, zakup sprzętu.” (Wytyczne dotyczące realizacji zasad równościowych…);</a:t>
            </a:r>
          </a:p>
          <a:p>
            <a:pPr marL="285750" indent="-28575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  <a:buFont typeface="Wingdings" panose="05000000000000000000" pitchFamily="2" charset="2"/>
              <a:buChar char="Ø"/>
            </a:pP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wydatki poniesione na zakup nieruchomość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;</a:t>
            </a:r>
          </a:p>
          <a:p>
            <a:pPr marL="285750" lvl="0" indent="-28575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  <a:buFont typeface="Wingdings" panose="05000000000000000000" pitchFamily="2" charset="2"/>
              <a:buChar char="Ø"/>
            </a:pP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promocja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.</a:t>
            </a:r>
          </a:p>
          <a:p>
            <a:pPr lvl="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Istnieje możliwość zaznaczenia kilku limitów np. podwykonawstwo i cross-</a:t>
            </a:r>
            <a:r>
              <a:rPr lang="pl-PL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financing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pl-PL" altLang="pl-PL" dirty="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28</a:t>
            </a:fld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EA38ECEC-A3E9-3C1F-1252-2395BAEABE28}"/>
              </a:ext>
            </a:extLst>
          </p:cNvPr>
          <p:cNvSpPr txBox="1"/>
          <p:nvPr/>
        </p:nvSpPr>
        <p:spPr>
          <a:xfrm>
            <a:off x="917413" y="539477"/>
            <a:ext cx="8783791" cy="1277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l-PL" sz="2800" b="1" dirty="0">
                <a:solidFill>
                  <a:srgbClr val="002073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Różnice </a:t>
            </a:r>
            <a:r>
              <a:rPr kumimoji="0" lang="pl-PL" sz="2800" b="1" i="0" u="none" strike="noStrike" kern="1200" cap="none" spc="0" normalizeH="0" baseline="0" noProof="0" dirty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we wniosku w ramach FEŁ2027 w porównaniu z RPO WŁ</a:t>
            </a:r>
            <a:endParaRPr lang="pl-PL" sz="1700" dirty="0">
              <a:solidFill>
                <a:schemeClr val="accent1">
                  <a:lumMod val="75000"/>
                </a:schemeClr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>
              <a:spcBef>
                <a:spcPts val="600"/>
              </a:spcBef>
            </a:pPr>
            <a:r>
              <a:rPr lang="pl-PL" sz="16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	</a:t>
            </a:r>
            <a:endParaRPr lang="pl-PL" sz="1700" dirty="0">
              <a:solidFill>
                <a:schemeClr val="accent1">
                  <a:lumMod val="75000"/>
                </a:schemeClr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672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EA38ECEC-A3E9-3C1F-1252-2395BAEABE28}"/>
              </a:ext>
            </a:extLst>
          </p:cNvPr>
          <p:cNvSpPr txBox="1"/>
          <p:nvPr/>
        </p:nvSpPr>
        <p:spPr>
          <a:xfrm>
            <a:off x="917413" y="1485348"/>
            <a:ext cx="8711782" cy="61792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Czy </a:t>
            </a: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opis projektu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 zawiera wszystkie niezbędne elementy jakie wymaga instrukcja, a opis zamieszczony w tym polu jest zgodny z pozostałą treścią wniosku – niekiedy wnioskodawca na negocjacjach poprawia opis zadań i grupy docelowej, przy czym istotnych zmian nie przeniesie także do Krótkiego opisu projektu; </a:t>
            </a:r>
          </a:p>
          <a:p>
            <a:pPr marL="285750" lvl="0" indent="-28575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  <a:buFont typeface="Wingdings" panose="05000000000000000000" pitchFamily="2" charset="2"/>
              <a:buChar char="ü"/>
            </a:pP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Nazwa wnioskodawcy i realizatorów 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jest </a:t>
            </a: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zgodna z KRS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, lub </a:t>
            </a: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CEIDG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, </a:t>
            </a: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Bazą Internetową REGON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 i np. zawiera</a:t>
            </a:r>
            <a:r>
              <a:rPr kumimoji="0" lang="pl-PL" altLang="pl-PL" sz="18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skrótów „sp. z </a:t>
            </a:r>
            <a:r>
              <a:rPr kumimoji="0" lang="pl-PL" alt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o.o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”, „sp. k”, itd. – poprawa</a:t>
            </a:r>
            <a:r>
              <a:rPr kumimoji="0" lang="pl-PL" altLang="pl-PL" sz="18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 nazwy wnioskodawcy może być dokonana jedynie przez wnioskodawcę edytując dane organizacji, a następnie edytując sekcję Wnioskodawca i realizatorzy w SOWA EFS;</a:t>
            </a:r>
            <a:endParaRPr kumimoji="0" lang="pl-PL" alt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85750" marR="0" lvl="0" indent="-28575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Czy projekty realizowane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przez jednostki organizacyjne samorządu terytorialnego nieposiadających osobowości prawnej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(np. szkoła, przedszkole, powiatowy urząd pracy, ośrodek pomocy społecznej) jednostki te zostały dodane jako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realizator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a jednostka samorządu terytorialnego (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jst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jest wnioskodawcą. </a:t>
            </a:r>
          </a:p>
          <a:p>
            <a:pPr marL="285750" lvl="0" indent="-28575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  <a:buFont typeface="Wingdings" panose="05000000000000000000" pitchFamily="2" charset="2"/>
              <a:buChar char="ü"/>
              <a:defRPr/>
            </a:pP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Czy wprowadzono ulicę w adresie wnioskodawcy i/lub realizatora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;</a:t>
            </a:r>
          </a:p>
          <a:p>
            <a:pPr marL="285750" lvl="0" indent="-28575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  <a:buFont typeface="Wingdings" panose="05000000000000000000" pitchFamily="2" charset="2"/>
              <a:buChar char="ü"/>
            </a:pP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Czy pozostałe dane wnioskodawcy i realizatora 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zgadzają się </a:t>
            </a: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 KRS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, </a:t>
            </a: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CEIDG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Bazą Internetową REGON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;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EA38ECEC-A3E9-3C1F-1252-2395BAEABE28}"/>
              </a:ext>
            </a:extLst>
          </p:cNvPr>
          <p:cNvSpPr txBox="1"/>
          <p:nvPr/>
        </p:nvSpPr>
        <p:spPr>
          <a:xfrm>
            <a:off x="917413" y="539477"/>
            <a:ext cx="8783791" cy="1277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1200" cap="none" spc="0" normalizeH="0" baseline="0" noProof="0" dirty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Na co zwrócić uwagę pod kątem technicznym przygotowując wniosek</a:t>
            </a:r>
            <a:endParaRPr kumimoji="0" lang="pl-PL" sz="1700" b="0" i="0" u="none" strike="noStrike" kern="1200" cap="none" spc="0" normalizeH="0" baseline="0" noProof="0" dirty="0">
              <a:ln>
                <a:noFill/>
              </a:ln>
              <a:solidFill>
                <a:srgbClr val="003399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	</a:t>
            </a:r>
            <a:endParaRPr kumimoji="0" lang="pl-PL" sz="1700" b="0" i="0" u="none" strike="noStrike" kern="1200" cap="none" spc="0" normalizeH="0" baseline="0" noProof="0" dirty="0">
              <a:ln>
                <a:noFill/>
              </a:ln>
              <a:solidFill>
                <a:srgbClr val="003399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287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3794803F-3737-FABD-7901-D9889F9E04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0DDB12DE-ABBF-E34A-DBBB-A989D410B28D}"/>
              </a:ext>
            </a:extLst>
          </p:cNvPr>
          <p:cNvSpPr txBox="1"/>
          <p:nvPr/>
        </p:nvSpPr>
        <p:spPr>
          <a:xfrm>
            <a:off x="917413" y="1115541"/>
            <a:ext cx="8711782" cy="53450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defTabSz="1007943">
              <a:lnSpc>
                <a:spcPts val="2400"/>
              </a:lnSpc>
              <a:buClr>
                <a:srgbClr val="003399"/>
              </a:buClr>
            </a:pPr>
            <a:r>
              <a:rPr lang="pl-PL" altLang="pl-PL" b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ION ma wpływ na wzór wniosku</a:t>
            </a:r>
            <a:r>
              <a:rPr lang="pl-PL" altLang="pl-P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lvl="0" defTabSz="1007943">
              <a:lnSpc>
                <a:spcPts val="2400"/>
              </a:lnSpc>
              <a:buClr>
                <a:srgbClr val="003399"/>
              </a:buClr>
            </a:pPr>
            <a:r>
              <a:rPr lang="pl-PL" altLang="pl-P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ION może dodać dodatkowe pola do wzoru wniosku – WUP na chwilę obecną we wzorach wniosków dodał: </a:t>
            </a:r>
          </a:p>
          <a:p>
            <a:pPr marL="285750" lvl="0" indent="-285750" defTabSz="1007943">
              <a:lnSpc>
                <a:spcPts val="2400"/>
              </a:lnSpc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pl-PL" altLang="pl-P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pole dot. </a:t>
            </a:r>
            <a:r>
              <a:rPr lang="pl-PL" altLang="pl-PL" b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Realizacji zasady zrównoważonego rozwoju</a:t>
            </a:r>
            <a:r>
              <a:rPr lang="pl-PL" altLang="pl-P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</a:p>
          <a:p>
            <a:pPr marL="285750" lvl="0" indent="-285750" defTabSz="1007943">
              <a:lnSpc>
                <a:spcPts val="2400"/>
              </a:lnSpc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pl-PL" altLang="pl-PL" b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Adres do e-Doręczeń</a:t>
            </a:r>
          </a:p>
          <a:p>
            <a:pPr marL="285750" lvl="0" indent="-285750" defTabSz="1007943">
              <a:lnSpc>
                <a:spcPts val="2400"/>
              </a:lnSpc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pl-PL" altLang="pl-P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pola dot. spełniania lub nie </a:t>
            </a:r>
            <a:r>
              <a:rPr lang="pl-PL" altLang="pl-PL" b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kryteriów premiujących </a:t>
            </a:r>
            <a:r>
              <a:rPr lang="pl-PL" altLang="pl-P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</a:t>
            </a:r>
            <a:r>
              <a:rPr lang="pl-PL" altLang="pl-PL" b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l-PL" altLang="pl-P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uzasadnieniem (o ile są przewidziane w naborze), </a:t>
            </a:r>
          </a:p>
          <a:p>
            <a:pPr marL="285750" lvl="0" indent="-285750" defTabSz="1007943">
              <a:lnSpc>
                <a:spcPts val="2400"/>
              </a:lnSpc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pl-PL" altLang="pl-PL" strike="sngStrike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pola dot. </a:t>
            </a:r>
            <a:r>
              <a:rPr lang="pl-PL" altLang="pl-PL" b="1" strike="sngStrike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dokumentów</a:t>
            </a:r>
            <a:r>
              <a:rPr lang="pl-PL" altLang="pl-PL" strike="sngStrike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l-PL" strike="sngStrike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 podstawie których będą rozliczane </a:t>
            </a:r>
            <a:r>
              <a:rPr lang="pl-PL" b="1" strike="sngStrike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kwoty ryczałtowe</a:t>
            </a:r>
            <a:r>
              <a:rPr lang="pl-PL" strike="sngStrike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pl-PL" altLang="pl-PL" strike="sngStrike" dirty="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altLang="pl-P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ION definiuje wymagane </a:t>
            </a:r>
            <a:r>
              <a:rPr lang="pl-PL" altLang="pl-PL" b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oświadczenia</a:t>
            </a:r>
            <a:r>
              <a:rPr lang="pl-PL" altLang="pl-P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we wzorze wniosku.</a:t>
            </a:r>
          </a:p>
          <a:p>
            <a:pPr lvl="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</a:pPr>
            <a:r>
              <a:rPr lang="pl-PL" altLang="pl-P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ION dopuszcza/zabrania wnioskodawcom dodawania we wniosku: </a:t>
            </a:r>
          </a:p>
          <a:p>
            <a:pPr marL="285750" lvl="0" indent="-285750" defTabSz="1007943">
              <a:lnSpc>
                <a:spcPts val="2400"/>
              </a:lnSpc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pl-PL" altLang="pl-PL" b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własnych lub programowych wskaźników produktu i/lub rezultatu</a:t>
            </a:r>
            <a:r>
              <a:rPr lang="pl-PL" altLang="pl-P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</a:t>
            </a:r>
          </a:p>
          <a:p>
            <a:pPr marL="285750" lvl="0" indent="-285750" defTabSz="1007943">
              <a:lnSpc>
                <a:spcPts val="2400"/>
              </a:lnSpc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pl-PL" altLang="pl-PL" b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kwot ryczałtowych</a:t>
            </a:r>
            <a:r>
              <a:rPr lang="pl-PL" altLang="pl-P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</a:t>
            </a:r>
            <a:endParaRPr lang="pl-PL" altLang="pl-PL" b="1" dirty="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lvl="0" indent="-285750" defTabSz="1007943">
              <a:lnSpc>
                <a:spcPts val="2400"/>
              </a:lnSpc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pl-PL" altLang="pl-PL" b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stawek jednostkowych</a:t>
            </a:r>
            <a:r>
              <a:rPr lang="pl-PL" altLang="pl-P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</a:p>
          <a:p>
            <a:pPr marL="285750" lvl="0" indent="-285750" defTabSz="1007943">
              <a:lnSpc>
                <a:spcPts val="2400"/>
              </a:lnSpc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pl-PL" altLang="pl-PL" b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załączników</a:t>
            </a:r>
            <a:r>
              <a:rPr lang="pl-PL" altLang="pl-P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>
              <a:spcBef>
                <a:spcPts val="600"/>
              </a:spcBef>
            </a:pPr>
            <a:endParaRPr lang="pl-PL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942DC96C-7127-5528-AAF2-E4A3A61911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39074B69-0E16-5F16-934C-ABEA6EAFAC98}"/>
              </a:ext>
            </a:extLst>
          </p:cNvPr>
          <p:cNvSpPr txBox="1"/>
          <p:nvPr/>
        </p:nvSpPr>
        <p:spPr>
          <a:xfrm>
            <a:off x="917413" y="539477"/>
            <a:ext cx="878379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l-PL" sz="2800" b="1" dirty="0">
                <a:solidFill>
                  <a:srgbClr val="002073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Funkcjonalności SOWA EFS</a:t>
            </a:r>
          </a:p>
        </p:txBody>
      </p:sp>
    </p:spTree>
    <p:extLst>
      <p:ext uri="{BB962C8B-B14F-4D97-AF65-F5344CB8AC3E}">
        <p14:creationId xmlns:p14="http://schemas.microsoft.com/office/powerpoint/2010/main" val="3268343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EA38ECEC-A3E9-3C1F-1252-2395BAEABE28}"/>
              </a:ext>
            </a:extLst>
          </p:cNvPr>
          <p:cNvSpPr txBox="1"/>
          <p:nvPr/>
        </p:nvSpPr>
        <p:spPr>
          <a:xfrm>
            <a:off x="917413" y="1485348"/>
            <a:ext cx="8711782" cy="54066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Czy wprowadzone są wszystkie wymagane wskaźniki produktu i rezultatu uwzględniając specyfikę projektu </a:t>
            </a:r>
            <a:r>
              <a:rPr kumimoji="0" lang="pl-PL" altLang="pl-PL" sz="1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- 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SOWA EFS nie wymusza wybrania z listy wszystkich wskaźników produktu i rezultatu z wyjątkiem </a:t>
            </a: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innych wspólnych wskaźników produktu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;</a:t>
            </a:r>
          </a:p>
          <a:p>
            <a:pPr marL="285750" marR="0" lvl="0" indent="-28575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Inne wspólne wskaźniki produktu 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mają wybrany </a:t>
            </a: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osobowy sposób wyliczenia wskaźnika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;</a:t>
            </a:r>
            <a:endParaRPr lang="pl-PL" altLang="pl-PL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85750" marR="0" lvl="0" indent="-28575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Czy własne wskaźniki produktu </a:t>
            </a:r>
            <a:r>
              <a:rPr 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i/lub</a:t>
            </a:r>
            <a:r>
              <a:rPr 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rezultatu spełniają </a:t>
            </a:r>
            <a:r>
              <a:rPr 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warunki </a:t>
            </a:r>
            <a:r>
              <a:rPr 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CREAM</a:t>
            </a:r>
            <a:r>
              <a:rPr 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: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Precyzyjne 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powinny w sposób precyzyjny umożliwić weryfikację stopnia realizacji celu projektu (C - </a:t>
            </a:r>
            <a:r>
              <a:rPr lang="pl-PL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clear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); 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Odpowiadające 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przedmiotowi pomiaru i jego oceny (R - </a:t>
            </a:r>
            <a:r>
              <a:rPr lang="pl-PL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relevant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); 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Ekonomiczne 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mogą być mierzone w ramach racjonalnych kosztów (E – </a:t>
            </a:r>
            <a:r>
              <a:rPr lang="pl-PL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economic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); 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Adekwatne 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dostarczające wystarczającej informacji nt. realizacji projektu (A – </a:t>
            </a:r>
            <a:r>
              <a:rPr lang="pl-PL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adequate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); 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Mierzalne 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łatwe do zmierzenia i podlegające niezależnej walidacji (M – </a:t>
            </a:r>
            <a:r>
              <a:rPr lang="pl-PL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monitorable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). 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EA38ECEC-A3E9-3C1F-1252-2395BAEABE28}"/>
              </a:ext>
            </a:extLst>
          </p:cNvPr>
          <p:cNvSpPr txBox="1"/>
          <p:nvPr/>
        </p:nvSpPr>
        <p:spPr>
          <a:xfrm>
            <a:off x="917413" y="539477"/>
            <a:ext cx="8783791" cy="1277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1200" cap="none" spc="0" normalizeH="0" baseline="0" noProof="0" dirty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Na co zwrócić uwagę pod kątem technicznym przygotowując wniosek</a:t>
            </a:r>
            <a:endParaRPr kumimoji="0" lang="pl-PL" sz="1700" b="0" i="0" u="none" strike="noStrike" kern="1200" cap="none" spc="0" normalizeH="0" baseline="0" noProof="0" dirty="0">
              <a:ln>
                <a:noFill/>
              </a:ln>
              <a:solidFill>
                <a:srgbClr val="003399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	</a:t>
            </a:r>
            <a:endParaRPr kumimoji="0" lang="pl-PL" sz="1700" b="0" i="0" u="none" strike="noStrike" kern="1200" cap="none" spc="0" normalizeH="0" baseline="0" noProof="0" dirty="0">
              <a:ln>
                <a:noFill/>
              </a:ln>
              <a:solidFill>
                <a:srgbClr val="003399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08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9C755A0D-2DC5-1394-68D7-8FB19D7AFA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6D0D2118-1D35-E527-771F-44DF99D04AA8}"/>
              </a:ext>
            </a:extLst>
          </p:cNvPr>
          <p:cNvSpPr txBox="1"/>
          <p:nvPr/>
        </p:nvSpPr>
        <p:spPr>
          <a:xfrm>
            <a:off x="917413" y="1485348"/>
            <a:ext cx="8711782" cy="25115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  <a:buFont typeface="Wingdings" panose="05000000000000000000" pitchFamily="2" charset="2"/>
              <a:buChar char="ü"/>
              <a:defRPr/>
            </a:pP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Czy wartości docelowej wskaźników osobowych (jednostka miary osoby) są wprowadzone w podziale na płeć.</a:t>
            </a:r>
          </a:p>
          <a:p>
            <a:pPr marL="285750" marR="0" lvl="0" indent="-28575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Czy wprowadzone są wszystkie wymagane wskaźniki produktu i rezultatu uwzględniając specyfikę projektu </a:t>
            </a:r>
            <a:r>
              <a:rPr kumimoji="0" lang="pl-PL" altLang="pl-PL" sz="1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- 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SOWA EFS nie wymusza wybrania z listy wszystkich wskaźników produktu i rezultatu z wyjątkiem </a:t>
            </a: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innych wspólnych wskaźników produktu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;</a:t>
            </a:r>
          </a:p>
          <a:p>
            <a:pPr marL="285750" marR="0" lvl="0" indent="-28575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pl-PL" alt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E225B380-BD2A-97E6-C3C2-ACD729B359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56509465-03AB-4D0A-70B9-B0971F62AA31}"/>
              </a:ext>
            </a:extLst>
          </p:cNvPr>
          <p:cNvSpPr txBox="1"/>
          <p:nvPr/>
        </p:nvSpPr>
        <p:spPr>
          <a:xfrm>
            <a:off x="917413" y="539477"/>
            <a:ext cx="8783791" cy="1277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1200" cap="none" spc="0" normalizeH="0" baseline="0" noProof="0" dirty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Na co zwrócić uwagę pod kątem technicznym przygotowując wniosek</a:t>
            </a:r>
            <a:endParaRPr kumimoji="0" lang="pl-PL" sz="1700" b="0" i="0" u="none" strike="noStrike" kern="1200" cap="none" spc="0" normalizeH="0" baseline="0" noProof="0" dirty="0">
              <a:ln>
                <a:noFill/>
              </a:ln>
              <a:solidFill>
                <a:srgbClr val="003399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	</a:t>
            </a:r>
            <a:endParaRPr kumimoji="0" lang="pl-PL" sz="1700" b="0" i="0" u="none" strike="noStrike" kern="1200" cap="none" spc="0" normalizeH="0" baseline="0" noProof="0" dirty="0">
              <a:ln>
                <a:noFill/>
              </a:ln>
              <a:solidFill>
                <a:srgbClr val="003399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492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295D873D-C067-6B0D-BB03-94F606D1B4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A461E7EC-1A66-010A-5FF8-112CD6E3353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7C853D51-328D-8308-7BED-C1B1E968DD1C}"/>
              </a:ext>
            </a:extLst>
          </p:cNvPr>
          <p:cNvSpPr txBox="1"/>
          <p:nvPr/>
        </p:nvSpPr>
        <p:spPr>
          <a:xfrm>
            <a:off x="917413" y="539477"/>
            <a:ext cx="8783791" cy="1277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1200" cap="none" spc="0" normalizeH="0" baseline="0" noProof="0" dirty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Na co zwrócić uwagę pod kątem technicznym przygotowując wniosek</a:t>
            </a:r>
            <a:endParaRPr kumimoji="0" lang="pl-PL" sz="1700" b="0" i="0" u="none" strike="noStrike" kern="1200" cap="none" spc="0" normalizeH="0" baseline="0" noProof="0" dirty="0">
              <a:ln>
                <a:noFill/>
              </a:ln>
              <a:solidFill>
                <a:srgbClr val="003399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	</a:t>
            </a:r>
            <a:endParaRPr kumimoji="0" lang="pl-PL" sz="1700" b="0" i="0" u="none" strike="noStrike" kern="1200" cap="none" spc="0" normalizeH="0" baseline="0" noProof="0" dirty="0">
              <a:ln>
                <a:noFill/>
              </a:ln>
              <a:solidFill>
                <a:srgbClr val="003399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3A0BD599-02F8-C38F-1305-F9E3170A9598}"/>
              </a:ext>
            </a:extLst>
          </p:cNvPr>
          <p:cNvSpPr txBox="1"/>
          <p:nvPr/>
        </p:nvSpPr>
        <p:spPr>
          <a:xfrm>
            <a:off x="917413" y="1475581"/>
            <a:ext cx="8711782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 defTabSz="1007943">
              <a:lnSpc>
                <a:spcPts val="2400"/>
              </a:lnSpc>
              <a:spcBef>
                <a:spcPts val="600"/>
              </a:spcBef>
              <a:buClr>
                <a:srgbClr val="003399"/>
              </a:buClr>
              <a:buFont typeface="Wingdings" panose="05000000000000000000" pitchFamily="2" charset="2"/>
              <a:buChar char="ü"/>
            </a:pP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Czy opis zadań zawiera informacje dotyczące rodzaju i charakteru udzielanego wsparcia ze wskazaniem: 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ogólnej </a:t>
            </a: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liczby osób/podmiotów (o ile dotyczy)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które otrzymają wsparcie </a:t>
            </a: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 ramach tego zadania, </a:t>
            </a:r>
            <a:endParaRPr lang="pl-PL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 przypadku organizacji szkoleń/kursów/studiów podyplomowych/etc. konieczne jest podanie szczegółowych informacji dotyczących sposobu ich organizacji np.: </a:t>
            </a:r>
          </a:p>
          <a:p>
            <a:pPr marL="541338" indent="-274638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liczba godzin zajęć, </a:t>
            </a:r>
          </a:p>
          <a:p>
            <a:pPr marL="541338" indent="-274638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liczba uczestników, </a:t>
            </a:r>
          </a:p>
          <a:p>
            <a:pPr marL="541338" indent="-274638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liczba grup i ich liczebność, </a:t>
            </a:r>
          </a:p>
          <a:p>
            <a:pPr marL="541338" indent="-274638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liczba edycji danej formy wsparcia,</a:t>
            </a:r>
          </a:p>
          <a:p>
            <a:pPr marL="541338" indent="-274638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miejsce prowadzenia zajęć, </a:t>
            </a:r>
          </a:p>
          <a:p>
            <a:pPr marL="541338" indent="-274638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ramowy program nauczania, </a:t>
            </a:r>
          </a:p>
          <a:p>
            <a:pPr marL="541338" indent="-274638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wsparcie towarzyszące: materiały szkoleniowe, dojazdy, noclegi, wyżywienie, itp. (jeśli dotyczy), </a:t>
            </a:r>
          </a:p>
          <a:p>
            <a:pPr marL="541338" indent="-274638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sposób weryfikacji nabywanych kompetencji i uzyskiwanych kwalifikacji wraz ze wskazaniem rodzaju dokumentu potwierdzającego ten fakt np. zaświadczenia/certyfikaty/świadectwa/dyplomy, etc. dla uczestników otrzymywane po ukończeniu danej formy wsparcia, itp. </a:t>
            </a:r>
          </a:p>
        </p:txBody>
      </p:sp>
    </p:spTree>
    <p:extLst>
      <p:ext uri="{BB962C8B-B14F-4D97-AF65-F5344CB8AC3E}">
        <p14:creationId xmlns:p14="http://schemas.microsoft.com/office/powerpoint/2010/main" val="3747058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EA38ECEC-A3E9-3C1F-1252-2395BAEABE28}"/>
              </a:ext>
            </a:extLst>
          </p:cNvPr>
          <p:cNvSpPr txBox="1"/>
          <p:nvPr/>
        </p:nvSpPr>
        <p:spPr>
          <a:xfrm>
            <a:off x="917413" y="1485348"/>
            <a:ext cx="8711782" cy="58714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Czy koszty zostały przypisane do odpowiednich kategorii kosztów 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(tu może być dużo błędów);</a:t>
            </a:r>
          </a:p>
          <a:p>
            <a:pPr marL="285750" marR="0" lvl="0" indent="-28575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Czy koszty zostały przypisane do odpowiednich limitów 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– istnieje możliwość przypisania kosztu do kilku limitów np. cross-</a:t>
            </a:r>
            <a:r>
              <a:rPr kumimoji="0" lang="pl-PL" alt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financing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 i wydatki na dostępność (dotyczy także kwot ryczałtowych – te są odrębne dla limitu);</a:t>
            </a:r>
          </a:p>
          <a:p>
            <a:pPr marL="285750" marR="0" lvl="0" indent="-28575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Czy koszt przypisany do kategorii</a:t>
            </a: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 usługi zewnętrzne 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ma wybrany</a:t>
            </a: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 limit podwykonawstwo 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i </a:t>
            </a: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na odwrót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;</a:t>
            </a:r>
          </a:p>
          <a:p>
            <a:pPr marL="285750" indent="-28575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  <a:buFont typeface="Wingdings" panose="05000000000000000000" pitchFamily="2" charset="2"/>
              <a:buChar char="ü"/>
            </a:pP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Czy w projektach realizowanych w pełni 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(jak wynika to z treści wniosku)</a:t>
            </a:r>
            <a:r>
              <a:rPr lang="pl-PL" alt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pl-PL" b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przez jednostki organizacyjne samorządu terytorialnego nieposiadających osobowości prawnej </a:t>
            </a:r>
            <a:r>
              <a:rPr lang="pl-P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(np. szkoła, przedszkole, ośrodek pomocy społecznej) </a:t>
            </a:r>
            <a:r>
              <a:rPr lang="pl-PL" b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koszty przypisane są w całości tym podmiotom </a:t>
            </a:r>
            <a:r>
              <a:rPr lang="pl-P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(nie dotyczy kosztów pośrednich, ponieważ te SOWA EFS przypisuje wyłącznie wnioskodawcy czyli np. gminie);</a:t>
            </a:r>
          </a:p>
          <a:p>
            <a:pPr marL="285750" indent="-28575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  <a:buFont typeface="Wingdings" panose="05000000000000000000" pitchFamily="2" charset="2"/>
              <a:buChar char="ü"/>
            </a:pPr>
            <a:r>
              <a:rPr lang="pl-PL" altLang="pl-PL" b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Czy jest wybrana odpowiednia stawka ryczałtowa kosztów pośrednich </a:t>
            </a:r>
            <a:r>
              <a:rPr lang="pl-PL" altLang="pl-P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w SOWA EFS stawka ryczałtowa jest wybierana z listy przez beneficjenta, a nie automatycznie podstawiana przez generator wniosków jak to miało miejsce w RPO WŁ;</a:t>
            </a:r>
            <a:endParaRPr lang="pl-PL" dirty="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EA38ECEC-A3E9-3C1F-1252-2395BAEABE28}"/>
              </a:ext>
            </a:extLst>
          </p:cNvPr>
          <p:cNvSpPr txBox="1"/>
          <p:nvPr/>
        </p:nvSpPr>
        <p:spPr>
          <a:xfrm>
            <a:off x="917413" y="539477"/>
            <a:ext cx="8783791" cy="1277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1200" cap="none" spc="0" normalizeH="0" baseline="0" noProof="0" dirty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Na co zwrócić uwagę pod kątem technicznym przygotowując wniosek</a:t>
            </a:r>
            <a:endParaRPr kumimoji="0" lang="pl-PL" sz="1700" b="0" i="0" u="none" strike="noStrike" kern="1200" cap="none" spc="0" normalizeH="0" baseline="0" noProof="0" dirty="0">
              <a:ln>
                <a:noFill/>
              </a:ln>
              <a:solidFill>
                <a:srgbClr val="003399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	</a:t>
            </a:r>
            <a:endParaRPr kumimoji="0" lang="pl-PL" sz="1700" b="0" i="0" u="none" strike="noStrike" kern="1200" cap="none" spc="0" normalizeH="0" baseline="0" noProof="0" dirty="0">
              <a:ln>
                <a:noFill/>
              </a:ln>
              <a:solidFill>
                <a:srgbClr val="003399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481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EA38ECEC-A3E9-3C1F-1252-2395BAEABE28}"/>
              </a:ext>
            </a:extLst>
          </p:cNvPr>
          <p:cNvSpPr txBox="1"/>
          <p:nvPr/>
        </p:nvSpPr>
        <p:spPr>
          <a:xfrm>
            <a:off x="917413" y="1485348"/>
            <a:ext cx="8711782" cy="43582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pl-PL" altLang="pl-PL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Czy podano </a:t>
            </a: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cenę jednostkową i ilość w nazwie koszty</a:t>
            </a:r>
            <a:r>
              <a:rPr kumimoji="0" lang="pl-PL" altLang="pl-PL" sz="1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</a:t>
            </a:r>
            <a:r>
              <a:rPr kumimoji="0" lang="pl-PL" altLang="pl-PL" sz="180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jeżeli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w nazwie kosztu nie uda się wprowadzić informacji o cenie jednostkowej i ilości,</a:t>
            </a:r>
            <a:r>
              <a:rPr lang="pl-PL" altLang="pl-P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czy 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 informacje są podane w uzasadnieniu kosztu;</a:t>
            </a:r>
          </a:p>
          <a:p>
            <a:pPr marL="285750" lvl="0" indent="-28575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  <a:buFont typeface="Wingdings" panose="05000000000000000000" pitchFamily="2" charset="2"/>
              <a:buChar char="ü"/>
              <a:defRPr/>
            </a:pP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Przeliczyć czy wartość kosztu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odpowiada podanych w nazwie kosztu lub w uzasadnieniu kosztu </a:t>
            </a: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ilorazowi ceny jednostkowej i ilości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</a:t>
            </a:r>
            <a:r>
              <a:rPr lang="pl-PL" alt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</a:p>
          <a:p>
            <a:pPr marL="285750" lvl="0" indent="-285750" defTabSz="1007943">
              <a:lnSpc>
                <a:spcPts val="2400"/>
              </a:lnSpc>
              <a:spcBef>
                <a:spcPts val="1102"/>
              </a:spcBef>
              <a:buClr>
                <a:srgbClr val="003399"/>
              </a:buClr>
              <a:buFont typeface="Wingdings" panose="05000000000000000000" pitchFamily="2" charset="2"/>
              <a:buChar char="ü"/>
              <a:defRPr/>
            </a:pPr>
            <a:r>
              <a:rPr 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Czy wskazane </a:t>
            </a:r>
            <a:r>
              <a:rPr lang="pl-PL" b="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źródła finansowania wkładu własnego odpowiadają typowi wnioskodawcy i realizatora </a:t>
            </a:r>
            <a:r>
              <a:rPr 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(np. przy udziale realizatora będącego </a:t>
            </a:r>
            <a:r>
              <a:rPr lang="pl-PL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ngo</a:t>
            </a:r>
            <a:r>
              <a:rPr 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lub innym podmiotem prywatnym wnoszącym wkład własny nie był finansowany z </a:t>
            </a:r>
            <a:r>
              <a:rPr lang="pl-PL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jst</a:t>
            </a:r>
            <a:r>
              <a:rPr 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tak jak wkład własny wnioskodawcy, którym jest </a:t>
            </a:r>
            <a:r>
              <a:rPr lang="pl-PL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jst</a:t>
            </a:r>
            <a:r>
              <a:rPr 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). Problemem może projekt, w którym jest zarówno </a:t>
            </a:r>
            <a:r>
              <a:rPr lang="pl-PL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jst</a:t>
            </a:r>
            <a:r>
              <a:rPr lang="pl-PL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jak i podmiot prywatny, a wkład własny jest wnoszony przez realizatora w ramach kosztów pośrednich (koszty pośrednie przypisywane są tylko wnioskodawcy) - w tym przypadku musi być odpowiedni opis Uzasadnieniu do wnoszonych kosztów pośrednich).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EA38ECEC-A3E9-3C1F-1252-2395BAEABE28}"/>
              </a:ext>
            </a:extLst>
          </p:cNvPr>
          <p:cNvSpPr txBox="1"/>
          <p:nvPr/>
        </p:nvSpPr>
        <p:spPr>
          <a:xfrm>
            <a:off x="917413" y="539477"/>
            <a:ext cx="8783791" cy="1277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1200" cap="none" spc="0" normalizeH="0" baseline="0" noProof="0" dirty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Na co zwrócić uwagę pod kątem technicznym przygotowując wniosek</a:t>
            </a:r>
            <a:endParaRPr kumimoji="0" lang="pl-PL" sz="1700" b="0" i="0" u="none" strike="noStrike" kern="1200" cap="none" spc="0" normalizeH="0" baseline="0" noProof="0" dirty="0">
              <a:ln>
                <a:noFill/>
              </a:ln>
              <a:solidFill>
                <a:srgbClr val="003399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	</a:t>
            </a:r>
            <a:endParaRPr kumimoji="0" lang="pl-PL" sz="1700" b="0" i="0" u="none" strike="noStrike" kern="1200" cap="none" spc="0" normalizeH="0" baseline="0" noProof="0" dirty="0">
              <a:ln>
                <a:noFill/>
              </a:ln>
              <a:solidFill>
                <a:srgbClr val="003399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713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3D3D800B-5255-CD0A-04EC-F219F37D1F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A43EEB96-033A-2396-E761-6078BD79D6BB}"/>
              </a:ext>
            </a:extLst>
          </p:cNvPr>
          <p:cNvSpPr txBox="1"/>
          <p:nvPr/>
        </p:nvSpPr>
        <p:spPr>
          <a:xfrm>
            <a:off x="917413" y="1115541"/>
            <a:ext cx="8711782" cy="464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160"/>
              </a:lnSpc>
              <a:spcBef>
                <a:spcPts val="1200"/>
              </a:spcBef>
            </a:pPr>
            <a:r>
              <a:rPr lang="pl-P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Poprawa przesłanego do instytucji wniosku o dofinansowanie jest możliwa jedynie po zwróceniu wniosku do poprawy przez instytucję. </a:t>
            </a:r>
          </a:p>
          <a:p>
            <a:pPr>
              <a:lnSpc>
                <a:spcPts val="2160"/>
              </a:lnSpc>
              <a:spcBef>
                <a:spcPts val="1200"/>
              </a:spcBef>
            </a:pPr>
            <a:r>
              <a:rPr lang="pl-P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Poprawy można dokonywać także w trakcie trwania naboru (wniosek został przesłany na jeszcze niezakończony nabór) wówczas projektodawca powinien wystąpić do instytucji o zwrot wniosku do poprawy i w terminie do zakończenia trwania naboru będzie można wniosek przesłać ponownie. </a:t>
            </a:r>
          </a:p>
          <a:p>
            <a:pPr>
              <a:lnSpc>
                <a:spcPts val="2160"/>
              </a:lnSpc>
              <a:spcBef>
                <a:spcPts val="1200"/>
              </a:spcBef>
            </a:pPr>
            <a:r>
              <a:rPr lang="pl-P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 zakończeniu naboru poprawa wniosku następuje po tym jak instytucja zwróci wniosek do poprawy (w wyniku negocjacji lub wprowadzania zmian do projektu) w generatorze SOWA EFS. 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Zwracając wniosek do poprawy jest wyznaczany termin, do którego ma zostać przesłana poprawiona wersja wniosku. </a:t>
            </a:r>
            <a:endParaRPr lang="pl-PL" dirty="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ts val="2160"/>
              </a:lnSpc>
              <a:spcBef>
                <a:spcPts val="1200"/>
              </a:spcBef>
            </a:pPr>
            <a:r>
              <a:rPr lang="pl-P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Rozpoczynając poprawę wniosku tworzy się nowa wersja wniosku w SOWA EFS z danymi z ostatniej wersji. </a:t>
            </a:r>
          </a:p>
          <a:p>
            <a:pPr>
              <a:spcBef>
                <a:spcPts val="600"/>
              </a:spcBef>
            </a:pPr>
            <a:endParaRPr lang="pl-PL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spcBef>
                <a:spcPts val="600"/>
              </a:spcBef>
            </a:pPr>
            <a:endParaRPr lang="pl-PL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E89F301A-7D7E-9E2A-D019-29D4B826FC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35</a:t>
            </a:fld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6518084C-D577-E24E-3CDD-C987B21E7688}"/>
              </a:ext>
            </a:extLst>
          </p:cNvPr>
          <p:cNvSpPr txBox="1"/>
          <p:nvPr/>
        </p:nvSpPr>
        <p:spPr>
          <a:xfrm>
            <a:off x="917413" y="539477"/>
            <a:ext cx="878379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l-PL" sz="2800" b="1" dirty="0">
                <a:solidFill>
                  <a:srgbClr val="002073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Poprawa wniosku o dofinansowanie projektu</a:t>
            </a:r>
            <a:endParaRPr lang="pl-PL" sz="1700" dirty="0">
              <a:solidFill>
                <a:schemeClr val="accent1">
                  <a:lumMod val="75000"/>
                </a:schemeClr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982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8BDE40DC-3980-72BC-370D-A0FCD2CDE0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34BFB58A-0D53-27BA-D94C-2FAB4E4DD00A}"/>
              </a:ext>
            </a:extLst>
          </p:cNvPr>
          <p:cNvSpPr txBox="1"/>
          <p:nvPr/>
        </p:nvSpPr>
        <p:spPr>
          <a:xfrm>
            <a:off x="917413" y="1115541"/>
            <a:ext cx="8711782" cy="7232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endParaRPr lang="pl-PL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spcBef>
                <a:spcPts val="600"/>
              </a:spcBef>
            </a:pPr>
            <a:endParaRPr lang="pl-PL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4A8B78F6-AAD4-01D9-EAC8-5CDAAA8887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36</a:t>
            </a:fld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C77BAB23-94D3-6086-F8D6-E48168BC13AF}"/>
              </a:ext>
            </a:extLst>
          </p:cNvPr>
          <p:cNvSpPr txBox="1"/>
          <p:nvPr/>
        </p:nvSpPr>
        <p:spPr>
          <a:xfrm>
            <a:off x="917413" y="539477"/>
            <a:ext cx="878379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l-PL" sz="2800" b="1" dirty="0">
                <a:solidFill>
                  <a:srgbClr val="002073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Poprawa wniosku o dofinansowanie projektu</a:t>
            </a:r>
            <a:endParaRPr lang="pl-PL" sz="1700" dirty="0">
              <a:solidFill>
                <a:schemeClr val="accent1">
                  <a:lumMod val="75000"/>
                </a:schemeClr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xmlns="" id="{932DFA15-E5D4-5BED-D4F1-4CB49BA095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370" y="1007633"/>
            <a:ext cx="9325038" cy="6372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8882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939CE09-F06B-4647-9912-01DC809B2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Dzięki za uwagę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5774AC62-8E1C-4C6E-B44D-4B59AE83A2E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CA23CD72-CE85-40C5-BC6D-D9D4A0A40B4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37</a:t>
            </a:fld>
            <a:endParaRPr lang="pl-PL" dirty="0"/>
          </a:p>
        </p:txBody>
      </p:sp>
      <p:pic>
        <p:nvPicPr>
          <p:cNvPr id="9" name="Symbol zastępczy obrazu 8" descr="zdjęcie budynku z lotu ptaka">
            <a:extLst>
              <a:ext uri="{FF2B5EF4-FFF2-40B4-BE49-F238E27FC236}">
                <a16:creationId xmlns:a16="http://schemas.microsoft.com/office/drawing/2014/main" xmlns="" id="{3FEFBB46-58D2-44F7-B74F-4F8F851B48D9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70" r="617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74201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68CBC3B-96DD-969E-8134-DF3DFF6CC7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03CA795B-E3B4-2729-8BD0-CEA44F3FED0F}"/>
              </a:ext>
            </a:extLst>
          </p:cNvPr>
          <p:cNvSpPr txBox="1"/>
          <p:nvPr/>
        </p:nvSpPr>
        <p:spPr>
          <a:xfrm>
            <a:off x="917413" y="1115541"/>
            <a:ext cx="8711782" cy="52559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ION ogranicza wartości słownikowe we wniosku (możliwość wyboru z listy) dla:</a:t>
            </a:r>
          </a:p>
          <a:p>
            <a:pPr marL="285750" marR="0" lvl="0" indent="-285750" algn="l" defTabSz="1007943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kategorii interwencji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</a:t>
            </a:r>
          </a:p>
          <a:p>
            <a:pPr marL="285750" marR="0" lvl="0" indent="-285750" algn="l" defTabSz="1007943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wskaźników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produktu i/lub rezultatu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</a:t>
            </a:r>
          </a:p>
          <a:p>
            <a:pPr marL="285750" marR="0" lvl="0" indent="-285750" algn="l" defTabSz="1007943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kategorii kosztów 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(większa liczba w perspektywie finansowej 2021-27),</a:t>
            </a:r>
          </a:p>
          <a:p>
            <a:pPr marL="285750" marR="0" lvl="0" indent="-285750" algn="l" defTabSz="1007943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limitów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(większa liczba w perspektywie finansowej 2021-27), </a:t>
            </a:r>
          </a:p>
          <a:p>
            <a:pPr marL="285750" marR="0" lvl="0" indent="-285750" algn="l" defTabSz="1007943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stawek ryczałtowych kosztów pośrednich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0" marR="0" lvl="0" indent="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Publikowanie wiadomości 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dot. naboru (np. Q&amp;A).</a:t>
            </a:r>
          </a:p>
          <a:p>
            <a:pPr marL="0" marR="0" lvl="0" indent="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Korespondencja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wnioskodawca już na etapie przygotowywania wniosku o dofinansowanie może za pośrednictwem SOWA EFS zadać pytanie dot. naboru, moduł wykorzystywany </a:t>
            </a: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 procesie negocjacji projektu 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(5 MB maksymalny rozmiar załącznika).</a:t>
            </a:r>
          </a:p>
          <a:p>
            <a:pPr marL="0" marR="0" lvl="0" indent="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Przypisanie </a:t>
            </a: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zespołu projektowego 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(otrzymywanie powiadomień o przesłanych wiadomościach w Korespondencji).</a:t>
            </a:r>
          </a:p>
          <a:p>
            <a:pPr marL="0" marR="0" lvl="0" indent="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Automatyczne </a:t>
            </a: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powiadomienia dla beneficjenta 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o przesłanej korespondencji czy też zmianie statusu projektu, wersji wniosku.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BB851C0C-E6ED-C3C3-F955-B7071F565B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E2D6DBFF-738A-D126-D5EF-1C657CD8B748}"/>
              </a:ext>
            </a:extLst>
          </p:cNvPr>
          <p:cNvSpPr txBox="1"/>
          <p:nvPr/>
        </p:nvSpPr>
        <p:spPr>
          <a:xfrm>
            <a:off x="917413" y="539477"/>
            <a:ext cx="878379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l-PL" sz="2800" b="1" dirty="0">
                <a:solidFill>
                  <a:srgbClr val="002073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Funkcjonalności SOWA EFS</a:t>
            </a:r>
          </a:p>
        </p:txBody>
      </p:sp>
    </p:spTree>
    <p:extLst>
      <p:ext uri="{BB962C8B-B14F-4D97-AF65-F5344CB8AC3E}">
        <p14:creationId xmlns:p14="http://schemas.microsoft.com/office/powerpoint/2010/main" val="3761960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F82AE188-8B70-D6AE-31B3-819202A8F0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CCC99EF7-65EA-08C1-C1D5-947701140AB4}"/>
              </a:ext>
            </a:extLst>
          </p:cNvPr>
          <p:cNvSpPr txBox="1"/>
          <p:nvPr/>
        </p:nvSpPr>
        <p:spPr>
          <a:xfrm>
            <a:off x="917413" y="1115541"/>
            <a:ext cx="8711782" cy="32682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Korespondencja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wnioskodawca już na etapie przygotowywania wniosku o dofinansowanie może za pośrednictwem SOWA EFS zadać pytanie dot. naboru, moduł wykorzystywany </a:t>
            </a: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 procesie negocjacji projektu 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(5 MB maksymalny rozmiar załącznika).</a:t>
            </a:r>
          </a:p>
          <a:p>
            <a:pPr marL="0" marR="0" lvl="0" indent="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Przypisanie </a:t>
            </a: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zespołu projektowego 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(otrzymywanie powiadomień o przesłanych wiadomościach w Korespondencji).</a:t>
            </a:r>
          </a:p>
          <a:p>
            <a:pPr marL="0" marR="0" lvl="0" indent="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Automatyczne </a:t>
            </a: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powiadomienia dla beneficjenta 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o przesłanej korespondencji czy też zmianie statusu projektu, wersji wniosku.</a:t>
            </a:r>
          </a:p>
          <a:p>
            <a:pPr marL="0" marR="0" lvl="0" indent="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endParaRPr kumimoji="0" lang="pl-PL" alt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8EA8DDFB-6EBB-601B-B2BD-8458EE1EC38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AFE5782E-9C50-3508-FF6B-14217AECF121}"/>
              </a:ext>
            </a:extLst>
          </p:cNvPr>
          <p:cNvSpPr txBox="1"/>
          <p:nvPr/>
        </p:nvSpPr>
        <p:spPr>
          <a:xfrm>
            <a:off x="917413" y="539477"/>
            <a:ext cx="878379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l-PL" sz="2800" b="1" dirty="0">
                <a:solidFill>
                  <a:srgbClr val="002073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Funkcjonalności SOWA EFS</a:t>
            </a:r>
          </a:p>
        </p:txBody>
      </p:sp>
    </p:spTree>
    <p:extLst>
      <p:ext uri="{BB962C8B-B14F-4D97-AF65-F5344CB8AC3E}">
        <p14:creationId xmlns:p14="http://schemas.microsoft.com/office/powerpoint/2010/main" val="1509270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17FFC8BC-9BA8-14B7-5DBC-534FAA161B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A22F76FD-21E6-E677-4C45-BABDC72A355D}"/>
              </a:ext>
            </a:extLst>
          </p:cNvPr>
          <p:cNvSpPr txBox="1"/>
          <p:nvPr/>
        </p:nvSpPr>
        <p:spPr>
          <a:xfrm>
            <a:off x="917413" y="1115541"/>
            <a:ext cx="8711782" cy="49225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Wyznaczanie </a:t>
            </a: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terminu do poprawy 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wniosku o dofinansowanie projektu przez wnioskodawcę (nie dotyczy wniosków skierowanych do poprawy w trakcie trwania naboru – tu terminem przesłania jest termin zakończenia naboru).</a:t>
            </a:r>
          </a:p>
          <a:p>
            <a:pPr marL="0" marR="0" lvl="0" indent="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Instytucja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może samodzielnie dokonać </a:t>
            </a: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korekty wniosku o dofinansowanie projektu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0" marR="0" lvl="0" indent="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Porównywanie wersji wniosków 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(było w SOWA, ale w Generatorze wniosków w RPO WŁ nie było) – na razie bardzo ułomne rozwiązanie.</a:t>
            </a:r>
          </a:p>
          <a:p>
            <a:pPr marL="0" marR="0" lvl="0" indent="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Odwoływanie poprawy lub korekty 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wniosku.</a:t>
            </a:r>
          </a:p>
          <a:p>
            <a:pPr marL="0" marR="0" lvl="0" indent="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Importowanie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przez Instytucje WOD 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(jak wniosek nie został przesłany w terminie) pod warunkiem, że wniosek spełnia wszystkie reguły walidacyjne.</a:t>
            </a:r>
          </a:p>
          <a:p>
            <a:pPr marL="0" marR="0" lvl="0" indent="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Możliwość </a:t>
            </a: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wypełniania 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wniosku przez </a:t>
            </a: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kilku użytkowników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0" marR="0" lvl="0" indent="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Wnioskodawca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może samodzielnie </a:t>
            </a: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anulować wniosek 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(np. jak złożył na niewłaściwy nabór).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C692D5FA-C4DA-AE31-80C1-CAE3312B8C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736FEDC1-BAA8-045E-E2ED-53873B7C8455}"/>
              </a:ext>
            </a:extLst>
          </p:cNvPr>
          <p:cNvSpPr txBox="1"/>
          <p:nvPr/>
        </p:nvSpPr>
        <p:spPr>
          <a:xfrm>
            <a:off x="917413" y="539477"/>
            <a:ext cx="878379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l-PL" sz="2800" b="1" dirty="0">
                <a:solidFill>
                  <a:srgbClr val="002073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Funkcjonalności SOWA EFS</a:t>
            </a:r>
          </a:p>
        </p:txBody>
      </p:sp>
    </p:spTree>
    <p:extLst>
      <p:ext uri="{BB962C8B-B14F-4D97-AF65-F5344CB8AC3E}">
        <p14:creationId xmlns:p14="http://schemas.microsoft.com/office/powerpoint/2010/main" val="2759049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4DE01C23-312C-5145-EE20-DE2F275C58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AD8B15E5-FA86-C5D2-32F7-BA2E060397A7}"/>
              </a:ext>
            </a:extLst>
          </p:cNvPr>
          <p:cNvSpPr txBox="1"/>
          <p:nvPr/>
        </p:nvSpPr>
        <p:spPr>
          <a:xfrm>
            <a:off x="917413" y="1115541"/>
            <a:ext cx="8711782" cy="52559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Konta wnioskodawcy w SOWA EFS są </a:t>
            </a: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zakładane samodzielnie przez użytkowników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Każda osoba korzystająca z SOWA EFS powinna mieć założone własne konto – nie należy korzystać z jednego konta dla wnioskodawcy (realizatora).</a:t>
            </a:r>
          </a:p>
          <a:p>
            <a:pPr marL="0" marR="0" lvl="0" indent="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Konto należy zarejestrować na stronie </a:t>
            </a: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https://sowa2021.efs.gov.pl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0" marR="0" lvl="0" indent="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Dostępna jest także </a:t>
            </a: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wersja szkolenia SOWA EFS 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pod adresem: 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https://szkol.sowa2021.efs.gov.pl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 marL="0" marR="0" lvl="0" indent="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Konto zakłada się po wybraniu </a:t>
            </a: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funkcji Utwórz konto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Następnie należy </a:t>
            </a: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uzupełnić formularz 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 danymi użytkownika oraz dokonać </a:t>
            </a: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akceptacji Regulaminu SOWA EFS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Jeżeli przy rejestracji konta podany zostanie nr PESEL logowanie do SOWA EFS użytkownik będzie mógł dokonywać z wykorzystaniem profilu zaufanego. </a:t>
            </a:r>
          </a:p>
          <a:p>
            <a:pPr marL="0" marR="0" lvl="0" indent="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 zarejestrowaniu konta trzeba </a:t>
            </a: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aktywować konto naciskając link aktywacyjny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który zostanie przesłany w mailu po zakończeniu rejestracji konta (przypadku braku maila sprawdzić SPAM). </a:t>
            </a:r>
            <a:endParaRPr kumimoji="0" lang="pl-PL" alt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BB36D855-7C6D-0DD5-8D4F-A039354A6B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11378683-A003-0176-677C-29A28BBAF8C0}"/>
              </a:ext>
            </a:extLst>
          </p:cNvPr>
          <p:cNvSpPr txBox="1"/>
          <p:nvPr/>
        </p:nvSpPr>
        <p:spPr>
          <a:xfrm>
            <a:off x="917413" y="539477"/>
            <a:ext cx="878379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l-PL" sz="2800" b="1" dirty="0">
                <a:solidFill>
                  <a:srgbClr val="002073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Rejestracja konta w SOWA EFS</a:t>
            </a:r>
          </a:p>
        </p:txBody>
      </p:sp>
    </p:spTree>
    <p:extLst>
      <p:ext uri="{BB962C8B-B14F-4D97-AF65-F5344CB8AC3E}">
        <p14:creationId xmlns:p14="http://schemas.microsoft.com/office/powerpoint/2010/main" val="1542615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3EBD515D-C7BF-3F60-E3A9-A324F7C6FA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D7053BBD-049A-3D9B-C979-654442018F79}"/>
              </a:ext>
            </a:extLst>
          </p:cNvPr>
          <p:cNvSpPr txBox="1"/>
          <p:nvPr/>
        </p:nvSpPr>
        <p:spPr>
          <a:xfrm>
            <a:off x="917413" y="1115541"/>
            <a:ext cx="8711782" cy="51405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Nazwa wnioskodawcy wprowadzana przy rejestracji organizacji, jak i nazwa realizatorów wprowadzana we wniosku powinna być zgodna z KRS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, </a:t>
            </a: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CEIDG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 lub </a:t>
            </a: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Bazą Internetową REGON 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w przypadku </a:t>
            </a:r>
            <a:r>
              <a:rPr kumimoji="0" lang="pl-PL" alt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jst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 nierejestrowanych w KRS, CEIDG, więc np. nie powinna zawierać skrótów „sp. z </a:t>
            </a:r>
            <a:r>
              <a:rPr kumimoji="0" lang="pl-PL" alt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o.o</a:t>
            </a: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”, „sp. k”, itd.</a:t>
            </a:r>
          </a:p>
          <a:p>
            <a:pPr marL="0" marR="0" lvl="0" indent="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 przypadku projektów realizowanych przez jednostki organizacyjne samorządu terytorialnego nieposiadających osobowości prawnej (np. szkoła, przedszkole, powiatowy urząd pracy, ośrodek pomocy społecznej) w polu Nazwa organizacji (w sekcji „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Organizacja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”) należy wprowadzić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nazwę jednostki samorządu terytorialnego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(np. gmina), a w pozostałych polach należy wpisać odpowiednie dane dotyczące 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jst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(dane np. gminy), natomiast we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wniosku o dofinansowanie projektu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w sekcji „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Wnioskodawca i realizatorzy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” należy dodać jako realizatora projektu jednostkę organizacyjną samorządu terytorialnego nieposiadającą osobowości prawnej (np. ośrodek pomocy społeczne) uzupełniając dane teleadresowe tej jednostki organizacyjnej – nie ma znaczenia czy jednostka organizacyjna otrzyma pełnomocnictwa, upoważnienia lub innego równoważnego dokumentu.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8640EB3F-1E14-24C1-16AD-C8E4F0EDF06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2B07F1E7-49E0-4C1D-EC52-4D3B585B87F6}"/>
              </a:ext>
            </a:extLst>
          </p:cNvPr>
          <p:cNvSpPr txBox="1"/>
          <p:nvPr/>
        </p:nvSpPr>
        <p:spPr>
          <a:xfrm>
            <a:off x="917413" y="539477"/>
            <a:ext cx="878379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l-PL" sz="2800" b="1" dirty="0">
                <a:solidFill>
                  <a:srgbClr val="002073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Rejestracja organizacji w SOWA EFS</a:t>
            </a:r>
          </a:p>
        </p:txBody>
      </p:sp>
    </p:spTree>
    <p:extLst>
      <p:ext uri="{BB962C8B-B14F-4D97-AF65-F5344CB8AC3E}">
        <p14:creationId xmlns:p14="http://schemas.microsoft.com/office/powerpoint/2010/main" val="3405008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56623476-00F3-4A40-4464-13028A4A80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8E7DE90A-A57E-6915-1060-4DE645B58CB3}"/>
              </a:ext>
            </a:extLst>
          </p:cNvPr>
          <p:cNvSpPr txBox="1"/>
          <p:nvPr/>
        </p:nvSpPr>
        <p:spPr>
          <a:xfrm>
            <a:off x="917413" y="1115541"/>
            <a:ext cx="8711782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Jeżeli rejestrujemy konto w SOWA EFS jako kolejny użytkownik z danej instytucji należy wystąpić do administratora tej organizacji o nadanie uprawnień.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Osoba pełniąca rolę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administratora instytucji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nadaje profile w danej organizacji pozostałym użytkownikom mającym zarejestrowane konta w SOWA EFS: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administratora (kolejnego) w instytucji,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pracownika instytucji (dostęp do wszystkich wniosków danego podmiotu),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współpracownika organizacji (dostęp tylko do wyznaczonych wniosków danego podmiotu).</a:t>
            </a:r>
            <a:endParaRPr lang="pl-PL" altLang="pl-PL" dirty="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Zarejestrowane konto </a:t>
            </a:r>
            <a:r>
              <a:rPr lang="pl-PL" sz="1800" b="1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bez przypisanego profilu jest bezużyteczne 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–nie można nawet rozpocząć tworzenia wniosku.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sz="1800" b="1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Profil jest tworzony w momencie aktywowania profilu 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z nadanymi uprawnieniami (rolami) przez </a:t>
            </a:r>
            <a:r>
              <a:rPr lang="pl-PL" sz="1800" b="1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administratora w organizacji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, lub w </a:t>
            </a:r>
            <a:r>
              <a:rPr lang="pl-PL" sz="1800" b="1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momencie zakończenia rejestracji organizacji przez użytkownika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  <a:t>(dotyczy utworzenia profilu pierwszego administratora w organizacji).</a:t>
            </a: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E7396F05-FE67-BD36-B729-1A215714774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BD77F5C0-3B6A-CECA-21C1-D8F593623108}"/>
              </a:ext>
            </a:extLst>
          </p:cNvPr>
          <p:cNvSpPr txBox="1"/>
          <p:nvPr/>
        </p:nvSpPr>
        <p:spPr>
          <a:xfrm>
            <a:off x="917413" y="539477"/>
            <a:ext cx="878379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l-PL" sz="2800" b="1" dirty="0">
                <a:solidFill>
                  <a:srgbClr val="002073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Tworzenie profili w SOWA EFS</a:t>
            </a:r>
          </a:p>
        </p:txBody>
      </p:sp>
    </p:spTree>
    <p:extLst>
      <p:ext uri="{BB962C8B-B14F-4D97-AF65-F5344CB8AC3E}">
        <p14:creationId xmlns:p14="http://schemas.microsoft.com/office/powerpoint/2010/main" val="1673204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4957</TotalTime>
  <Words>4323</Words>
  <Application>Microsoft Office PowerPoint</Application>
  <PresentationFormat>Niestandardowy</PresentationFormat>
  <Paragraphs>254</Paragraphs>
  <Slides>37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37</vt:i4>
      </vt:variant>
    </vt:vector>
  </HeadingPairs>
  <TitlesOfParts>
    <vt:vector size="42" baseType="lpstr">
      <vt:lpstr>Arial</vt:lpstr>
      <vt:lpstr>Calibri</vt:lpstr>
      <vt:lpstr>Open Sans</vt:lpstr>
      <vt:lpstr>Wingdings</vt:lpstr>
      <vt:lpstr>Motyw pakietu Office</vt:lpstr>
      <vt:lpstr>Szkolenie z obsługi SOWA EFS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Dzięki za uwagę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Ewa Pflaume</cp:lastModifiedBy>
  <cp:revision>81</cp:revision>
  <dcterms:created xsi:type="dcterms:W3CDTF">2022-06-22T09:40:44Z</dcterms:created>
  <dcterms:modified xsi:type="dcterms:W3CDTF">2025-03-26T13:11:56Z</dcterms:modified>
</cp:coreProperties>
</file>