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30"/>
  </p:notesMasterIdLst>
  <p:handoutMasterIdLst>
    <p:handoutMasterId r:id="rId31"/>
  </p:handoutMasterIdLst>
  <p:sldIdLst>
    <p:sldId id="256" r:id="rId2"/>
    <p:sldId id="304" r:id="rId3"/>
    <p:sldId id="305" r:id="rId4"/>
    <p:sldId id="298" r:id="rId5"/>
    <p:sldId id="291" r:id="rId6"/>
    <p:sldId id="292" r:id="rId7"/>
    <p:sldId id="293" r:id="rId8"/>
    <p:sldId id="294" r:id="rId9"/>
    <p:sldId id="295" r:id="rId10"/>
    <p:sldId id="274" r:id="rId11"/>
    <p:sldId id="301" r:id="rId12"/>
    <p:sldId id="275" r:id="rId13"/>
    <p:sldId id="307" r:id="rId14"/>
    <p:sldId id="277" r:id="rId15"/>
    <p:sldId id="296" r:id="rId16"/>
    <p:sldId id="278" r:id="rId17"/>
    <p:sldId id="288" r:id="rId18"/>
    <p:sldId id="297" r:id="rId19"/>
    <p:sldId id="308" r:id="rId20"/>
    <p:sldId id="312" r:id="rId21"/>
    <p:sldId id="299" r:id="rId22"/>
    <p:sldId id="300" r:id="rId23"/>
    <p:sldId id="303" r:id="rId24"/>
    <p:sldId id="302" r:id="rId25"/>
    <p:sldId id="306" r:id="rId26"/>
    <p:sldId id="290" r:id="rId27"/>
    <p:sldId id="313" r:id="rId28"/>
    <p:sldId id="260" r:id="rId29"/>
  </p:sldIdLst>
  <p:sldSz cx="10691813" cy="7559675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 userDrawn="1">
          <p15:clr>
            <a:srgbClr val="A4A3A4"/>
          </p15:clr>
        </p15:guide>
        <p15:guide id="2" pos="3368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Palenik Agnieszka" initials="PA" lastIdx="1" clrIdx="0">
    <p:extLst>
      <p:ext uri="{19B8F6BF-5375-455C-9EA6-DF929625EA0E}">
        <p15:presenceInfo xmlns:p15="http://schemas.microsoft.com/office/powerpoint/2012/main" userId="S::Agnieszka.Palenik@mfipr.gov.pl::6a0c958d-6557-4bbd-8aa6-03360055b1e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66"/>
    <a:srgbClr val="660066"/>
    <a:srgbClr val="CCFF99"/>
    <a:srgbClr val="CCFFFF"/>
    <a:srgbClr val="66FFCC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00A15C55-8517-42AA-B614-E9B94910E393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 pośredni 2 — Ak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6404" autoAdjust="0"/>
  </p:normalViewPr>
  <p:slideViewPr>
    <p:cSldViewPr showGuides="1">
      <p:cViewPr varScale="1">
        <p:scale>
          <a:sx n="102" d="100"/>
          <a:sy n="102" d="100"/>
        </p:scale>
        <p:origin x="1350" y="102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1F854F-288D-4905-928A-553F9015E4E0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06DFA9-5D7C-4BAE-89CA-EDEB994CC840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2140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FF2B-0721-7148-92D1-1650B5B78E9F}" type="datetimeFigureOut">
              <a:rPr lang="pl-PL" smtClean="0"/>
              <a:t>17.09.2025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02B4DB-5212-AD42-B2C1-BD19AC94D45E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27739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53048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556366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46898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6351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600232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7112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5592038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392595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037380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98053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80565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82734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70982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0973751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774664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34166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2B4DB-5212-AD42-B2C1-BD19AC94D45E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32948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5" Type="http://schemas.openxmlformats.org/officeDocument/2006/relationships/image" Target="../media/image2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20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4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6613" y="1973818"/>
            <a:ext cx="8639675" cy="4326381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60" y="1973818"/>
            <a:ext cx="3959225" cy="720090"/>
          </a:xfrm>
          <a:prstGeom prst="rect">
            <a:avLst/>
          </a:prstGeom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id="{2B41AD81-079D-B212-C8B7-9A9D3BEE517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632" y="540402"/>
            <a:ext cx="1080000" cy="1080000"/>
          </a:xfrm>
          <a:prstGeom prst="rect">
            <a:avLst/>
          </a:prstGeom>
        </p:spPr>
      </p:pic>
      <p:pic>
        <p:nvPicPr>
          <p:cNvPr id="15" name="Obraz 14">
            <a:extLst>
              <a:ext uri="{FF2B5EF4-FFF2-40B4-BE49-F238E27FC236}">
                <a16:creationId xmlns:a16="http://schemas.microsoft.com/office/drawing/2014/main" id="{0A433181-6EED-44B3-4822-4AF9E6BA906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5788" y="540402"/>
            <a:ext cx="1080000" cy="1080000"/>
          </a:xfrm>
          <a:prstGeom prst="rect">
            <a:avLst/>
          </a:prstGeom>
        </p:spPr>
      </p:pic>
      <p:pic>
        <p:nvPicPr>
          <p:cNvPr id="16" name="Obraz 15">
            <a:extLst>
              <a:ext uri="{FF2B5EF4-FFF2-40B4-BE49-F238E27FC236}">
                <a16:creationId xmlns:a16="http://schemas.microsoft.com/office/drawing/2014/main" id="{276322E5-6025-7EA2-67FB-9F57E9210052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3944" y="540402"/>
            <a:ext cx="1080000" cy="1080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59113"/>
            <a:ext cx="7920115" cy="1107677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5356" y="540402"/>
            <a:ext cx="1799844" cy="349114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53729E39-C088-4C07-819F-53C47A4E40DD}" type="datetime1">
              <a:rPr lang="pl-PL" smtClean="0"/>
              <a:t>17.09.2025</a:t>
            </a:fld>
            <a:endParaRPr lang="pl-PL" dirty="0"/>
          </a:p>
        </p:txBody>
      </p:sp>
      <p:pic>
        <p:nvPicPr>
          <p:cNvPr id="5" name="Obraz 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031" y="6444133"/>
            <a:ext cx="10242451" cy="108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672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końc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rostokąt 11">
            <a:extLst>
              <a:ext uri="{FF2B5EF4-FFF2-40B4-BE49-F238E27FC236}">
                <a16:creationId xmlns:a16="http://schemas.microsoft.com/office/drawing/2014/main" id="{F8E39A3A-22D6-B8ED-2F58-16F69704FFAA}"/>
              </a:ext>
            </a:extLst>
          </p:cNvPr>
          <p:cNvSpPr/>
          <p:nvPr userDrawn="1"/>
        </p:nvSpPr>
        <p:spPr>
          <a:xfrm>
            <a:off x="2465388" y="4500563"/>
            <a:ext cx="8226426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Symbol zastępczy obrazu 10">
            <a:extLst>
              <a:ext uri="{FF2B5EF4-FFF2-40B4-BE49-F238E27FC236}">
                <a16:creationId xmlns:a16="http://schemas.microsoft.com/office/drawing/2014/main" id="{A760FD32-D539-3290-0E5F-1B5EF08EB2F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25525" y="0"/>
            <a:ext cx="8640763" cy="5221288"/>
          </a:xfrm>
          <a:custGeom>
            <a:avLst/>
            <a:gdLst>
              <a:gd name="connsiteX0" fmla="*/ 0 w 8640763"/>
              <a:gd name="connsiteY0" fmla="*/ 0 h 5221288"/>
              <a:gd name="connsiteX1" fmla="*/ 8640763 w 8640763"/>
              <a:gd name="connsiteY1" fmla="*/ 0 h 5221288"/>
              <a:gd name="connsiteX2" fmla="*/ 8640763 w 8640763"/>
              <a:gd name="connsiteY2" fmla="*/ 4500563 h 5221288"/>
              <a:gd name="connsiteX3" fmla="*/ 1439863 w 8640763"/>
              <a:gd name="connsiteY3" fmla="*/ 4500563 h 5221288"/>
              <a:gd name="connsiteX4" fmla="*/ 1439863 w 8640763"/>
              <a:gd name="connsiteY4" fmla="*/ 5221288 h 5221288"/>
              <a:gd name="connsiteX5" fmla="*/ 0 w 8640763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640763" h="5221288">
                <a:moveTo>
                  <a:pt x="0" y="0"/>
                </a:moveTo>
                <a:lnTo>
                  <a:pt x="8640763" y="0"/>
                </a:lnTo>
                <a:lnTo>
                  <a:pt x="8640763" y="4500563"/>
                </a:lnTo>
                <a:lnTo>
                  <a:pt x="1439863" y="4500563"/>
                </a:lnTo>
                <a:lnTo>
                  <a:pt x="1439863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pic>
        <p:nvPicPr>
          <p:cNvPr id="7" name="Obraz 6" descr="Obraz zawierający tekst&#10;&#10;Opis wygenerowany automatycznie">
            <a:extLst>
              <a:ext uri="{FF2B5EF4-FFF2-40B4-BE49-F238E27FC236}">
                <a16:creationId xmlns:a16="http://schemas.microsoft.com/office/drawing/2014/main" id="{3B4B8A84-3D08-244B-BF5B-6E361D1A74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6975" y="4500563"/>
            <a:ext cx="3959225" cy="720090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id="{C3C397EF-E780-3941-A190-8FF660EE9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750" y="5593629"/>
            <a:ext cx="7559675" cy="705572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pl-PL" dirty="0"/>
          </a:p>
        </p:txBody>
      </p:sp>
      <p:pic>
        <p:nvPicPr>
          <p:cNvPr id="8" name="Obraz 7" descr="znak Funduszy Europejskich">
            <a:extLst>
              <a:ext uri="{FF2B5EF4-FFF2-40B4-BE49-F238E27FC236}">
                <a16:creationId xmlns:a16="http://schemas.microsoft.com/office/drawing/2014/main" id="{BFD80FA4-66E0-3049-A92A-085F431CEB0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9" name="Obraz 8" descr="flaga Unii Europejskie z dopiskiem dofinansowane przez Unię Europejską">
            <a:extLst>
              <a:ext uri="{FF2B5EF4-FFF2-40B4-BE49-F238E27FC236}">
                <a16:creationId xmlns:a16="http://schemas.microsoft.com/office/drawing/2014/main" id="{695F0183-048A-AF46-A850-8C265BFACC2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0" name="Obraz 9" descr="barwy RP">
            <a:extLst>
              <a:ext uri="{FF2B5EF4-FFF2-40B4-BE49-F238E27FC236}">
                <a16:creationId xmlns:a16="http://schemas.microsoft.com/office/drawing/2014/main" id="{875F5C9C-57CB-134D-A405-3BC05A23D85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08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Slajd tytułowy (dług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8">
            <a:extLst>
              <a:ext uri="{FF2B5EF4-FFF2-40B4-BE49-F238E27FC236}">
                <a16:creationId xmlns:a16="http://schemas.microsoft.com/office/drawing/2014/main" id="{A63EBD56-4A88-4F5C-BEAF-A33740721C44}"/>
              </a:ext>
            </a:extLst>
          </p:cNvPr>
          <p:cNvSpPr/>
          <p:nvPr userDrawn="1"/>
        </p:nvSpPr>
        <p:spPr>
          <a:xfrm>
            <a:off x="1025525" y="1983572"/>
            <a:ext cx="8640763" cy="4316627"/>
          </a:xfrm>
          <a:prstGeom prst="rect">
            <a:avLst/>
          </a:prstGeom>
          <a:solidFill>
            <a:srgbClr val="A6D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48CDFE25-4437-7188-EA7B-7D9DAD50227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/>
          <p:nvPr userDrawn="1"/>
        </p:nvSpPr>
        <p:spPr>
          <a:xfrm>
            <a:off x="1" y="0"/>
            <a:ext cx="4986337" cy="2693908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13" name="Obraz 12" descr="Obraz zawierający tekst&#10;&#10;Opis wygenerowany automatycznie">
            <a:extLst>
              <a:ext uri="{FF2B5EF4-FFF2-40B4-BE49-F238E27FC236}">
                <a16:creationId xmlns:a16="http://schemas.microsoft.com/office/drawing/2014/main" id="{49D1ECBE-9DB2-9B2A-CE8F-84EF95EA48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525" y="1983572"/>
            <a:ext cx="3959225" cy="7200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5877" y="3070227"/>
            <a:ext cx="7920115" cy="1087764"/>
          </a:xfrm>
        </p:spPr>
        <p:txBody>
          <a:bodyPr anchor="t" anchorCtr="0">
            <a:normAutofit/>
          </a:bodyPr>
          <a:lstStyle>
            <a:lvl1pPr algn="l">
              <a:lnSpc>
                <a:spcPts val="4000"/>
              </a:lnSpc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88" y="4861794"/>
            <a:ext cx="7920037" cy="1080000"/>
          </a:xfrm>
        </p:spPr>
        <p:txBody>
          <a:bodyPr>
            <a:normAutofit/>
          </a:bodyPr>
          <a:lstStyle>
            <a:lvl1pPr marL="0" indent="0" algn="l">
              <a:lnSpc>
                <a:spcPts val="3500"/>
              </a:lnSpc>
              <a:buNone/>
              <a:defRPr sz="2800" b="1">
                <a:solidFill>
                  <a:schemeClr val="tx2"/>
                </a:solidFill>
              </a:defRPr>
            </a:lvl1pPr>
            <a:lvl2pPr marL="503972" indent="0" algn="ctr">
              <a:buNone/>
              <a:defRPr sz="2205"/>
            </a:lvl2pPr>
            <a:lvl3pPr marL="1007943" indent="0" algn="ctr">
              <a:buNone/>
              <a:defRPr sz="1984"/>
            </a:lvl3pPr>
            <a:lvl4pPr marL="1511915" indent="0" algn="ctr">
              <a:buNone/>
              <a:defRPr sz="1764"/>
            </a:lvl4pPr>
            <a:lvl5pPr marL="2015886" indent="0" algn="ctr">
              <a:buNone/>
              <a:defRPr sz="1764"/>
            </a:lvl5pPr>
            <a:lvl6pPr marL="2519858" indent="0" algn="ctr">
              <a:buNone/>
              <a:defRPr sz="1764"/>
            </a:lvl6pPr>
            <a:lvl7pPr marL="3023829" indent="0" algn="ctr">
              <a:buNone/>
              <a:defRPr sz="1764"/>
            </a:lvl7pPr>
            <a:lvl8pPr marL="3527801" indent="0" algn="ctr">
              <a:buNone/>
              <a:defRPr sz="1764"/>
            </a:lvl8pPr>
            <a:lvl9pPr marL="4031772" indent="0" algn="ctr">
              <a:buNone/>
              <a:defRPr sz="1764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039E0742-6ADE-F448-8437-7F591E1D07F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757" y="1244366"/>
            <a:ext cx="381000" cy="381000"/>
          </a:xfrm>
          <a:prstGeom prst="rect">
            <a:avLst/>
          </a:prstGeom>
        </p:spPr>
      </p:pic>
      <p:pic>
        <p:nvPicPr>
          <p:cNvPr id="17" name="Obraz 16">
            <a:extLst>
              <a:ext uri="{FF2B5EF4-FFF2-40B4-BE49-F238E27FC236}">
                <a16:creationId xmlns:a16="http://schemas.microsoft.com/office/drawing/2014/main" id="{F60567DB-D582-D44E-A6AD-12B2B5F1FE7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250" y="545866"/>
            <a:ext cx="381000" cy="381000"/>
          </a:xfrm>
          <a:prstGeom prst="rect">
            <a:avLst/>
          </a:prstGeom>
        </p:spPr>
      </p:pic>
      <p:pic>
        <p:nvPicPr>
          <p:cNvPr id="19" name="Obraz 18">
            <a:extLst>
              <a:ext uri="{FF2B5EF4-FFF2-40B4-BE49-F238E27FC236}">
                <a16:creationId xmlns:a16="http://schemas.microsoft.com/office/drawing/2014/main" id="{39EEE39C-033E-F640-8C4C-E23D91BEA33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511" y="1244366"/>
            <a:ext cx="381000" cy="381000"/>
          </a:xfrm>
          <a:prstGeom prst="rect">
            <a:avLst/>
          </a:prstGeom>
        </p:spPr>
      </p:pic>
      <p:pic>
        <p:nvPicPr>
          <p:cNvPr id="21" name="Obraz 20">
            <a:extLst>
              <a:ext uri="{FF2B5EF4-FFF2-40B4-BE49-F238E27FC236}">
                <a16:creationId xmlns:a16="http://schemas.microsoft.com/office/drawing/2014/main" id="{C169AC8E-96EA-1048-803E-97D6CEE5E102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786" y="538288"/>
            <a:ext cx="381000" cy="381000"/>
          </a:xfrm>
          <a:prstGeom prst="rect">
            <a:avLst/>
          </a:prstGeom>
        </p:spPr>
      </p:pic>
      <p:pic>
        <p:nvPicPr>
          <p:cNvPr id="23" name="Obraz 22">
            <a:extLst>
              <a:ext uri="{FF2B5EF4-FFF2-40B4-BE49-F238E27FC236}">
                <a16:creationId xmlns:a16="http://schemas.microsoft.com/office/drawing/2014/main" id="{D5D90F56-CFD2-1A40-B479-B556FC2D370D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525" y="545866"/>
            <a:ext cx="381000" cy="381000"/>
          </a:xfrm>
          <a:prstGeom prst="rect">
            <a:avLst/>
          </a:prstGeom>
        </p:spPr>
      </p:pic>
      <p:pic>
        <p:nvPicPr>
          <p:cNvPr id="25" name="Obraz 24">
            <a:extLst>
              <a:ext uri="{FF2B5EF4-FFF2-40B4-BE49-F238E27FC236}">
                <a16:creationId xmlns:a16="http://schemas.microsoft.com/office/drawing/2014/main" id="{48E96C1A-FA5C-A24F-9872-8608B9B3BC4F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293" y="1254829"/>
            <a:ext cx="381000" cy="381000"/>
          </a:xfrm>
          <a:prstGeom prst="rect">
            <a:avLst/>
          </a:prstGeom>
        </p:spPr>
      </p:pic>
      <p:pic>
        <p:nvPicPr>
          <p:cNvPr id="27" name="Obraz 26">
            <a:extLst>
              <a:ext uri="{FF2B5EF4-FFF2-40B4-BE49-F238E27FC236}">
                <a16:creationId xmlns:a16="http://schemas.microsoft.com/office/drawing/2014/main" id="{28B2440F-CBE5-784D-ADC8-E797F64F472B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543567"/>
            <a:ext cx="381000" cy="381000"/>
          </a:xfrm>
          <a:prstGeom prst="rect">
            <a:avLst/>
          </a:prstGeom>
        </p:spPr>
      </p:pic>
      <p:pic>
        <p:nvPicPr>
          <p:cNvPr id="29" name="Obraz 28">
            <a:extLst>
              <a:ext uri="{FF2B5EF4-FFF2-40B4-BE49-F238E27FC236}">
                <a16:creationId xmlns:a16="http://schemas.microsoft.com/office/drawing/2014/main" id="{1C717A0E-10D0-FA43-BF65-49909BDCEA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7018" y="535269"/>
            <a:ext cx="381000" cy="381000"/>
          </a:xfrm>
          <a:prstGeom prst="rect">
            <a:avLst/>
          </a:prstGeom>
        </p:spPr>
      </p:pic>
      <p:pic>
        <p:nvPicPr>
          <p:cNvPr id="31" name="Obraz 30">
            <a:extLst>
              <a:ext uri="{FF2B5EF4-FFF2-40B4-BE49-F238E27FC236}">
                <a16:creationId xmlns:a16="http://schemas.microsoft.com/office/drawing/2014/main" id="{A2891D6F-956C-9342-B2BB-C701A5BC5154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2256" y="531095"/>
            <a:ext cx="381000" cy="381000"/>
          </a:xfrm>
          <a:prstGeom prst="rect">
            <a:avLst/>
          </a:prstGeom>
        </p:spPr>
      </p:pic>
      <p:pic>
        <p:nvPicPr>
          <p:cNvPr id="33" name="Obraz 32">
            <a:extLst>
              <a:ext uri="{FF2B5EF4-FFF2-40B4-BE49-F238E27FC236}">
                <a16:creationId xmlns:a16="http://schemas.microsoft.com/office/drawing/2014/main" id="{7DE0C268-A93E-1C47-9AA3-10F1F10D0971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4802" y="1251987"/>
            <a:ext cx="381000" cy="381000"/>
          </a:xfrm>
          <a:prstGeom prst="rect">
            <a:avLst/>
          </a:prstGeom>
        </p:spPr>
      </p:pic>
      <p:pic>
        <p:nvPicPr>
          <p:cNvPr id="35" name="Obraz 34">
            <a:extLst>
              <a:ext uri="{FF2B5EF4-FFF2-40B4-BE49-F238E27FC236}">
                <a16:creationId xmlns:a16="http://schemas.microsoft.com/office/drawing/2014/main" id="{45508241-FE91-D847-8686-4F72BD314220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613" y="1250549"/>
            <a:ext cx="381000" cy="381000"/>
          </a:xfrm>
          <a:prstGeom prst="rect">
            <a:avLst/>
          </a:prstGeom>
        </p:spPr>
      </p:pic>
      <p:pic>
        <p:nvPicPr>
          <p:cNvPr id="37" name="Obraz 36">
            <a:extLst>
              <a:ext uri="{FF2B5EF4-FFF2-40B4-BE49-F238E27FC236}">
                <a16:creationId xmlns:a16="http://schemas.microsoft.com/office/drawing/2014/main" id="{EB9A3203-260A-FA4A-9526-A6276A5756DA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alphaModFix amt="5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4637" y="1250549"/>
            <a:ext cx="381000" cy="381000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4D234D25-8361-C950-F44F-46B7DD2E7266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125"/>
            <a:ext cx="10691813" cy="10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02601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(krótki tytuł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ymbol zastępczy obrazu 16">
            <a:extLst>
              <a:ext uri="{FF2B5EF4-FFF2-40B4-BE49-F238E27FC236}">
                <a16:creationId xmlns:a16="http://schemas.microsoft.com/office/drawing/2014/main" id="{69383BDA-94B1-6FB6-27E3-0CC3DEDF5AF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6784975" cy="5221288"/>
          </a:xfrm>
          <a:custGeom>
            <a:avLst/>
            <a:gdLst>
              <a:gd name="connsiteX0" fmla="*/ 0 w 6784975"/>
              <a:gd name="connsiteY0" fmla="*/ 0 h 5221288"/>
              <a:gd name="connsiteX1" fmla="*/ 6784975 w 6784975"/>
              <a:gd name="connsiteY1" fmla="*/ 0 h 5221288"/>
              <a:gd name="connsiteX2" fmla="*/ 6784975 w 6784975"/>
              <a:gd name="connsiteY2" fmla="*/ 4500563 h 5221288"/>
              <a:gd name="connsiteX3" fmla="*/ 2825750 w 6784975"/>
              <a:gd name="connsiteY3" fmla="*/ 4500563 h 5221288"/>
              <a:gd name="connsiteX4" fmla="*/ 2825750 w 6784975"/>
              <a:gd name="connsiteY4" fmla="*/ 5221288 h 5221288"/>
              <a:gd name="connsiteX5" fmla="*/ 0 w 6784975"/>
              <a:gd name="connsiteY5" fmla="*/ 5221288 h 5221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84975" h="5221288">
                <a:moveTo>
                  <a:pt x="0" y="0"/>
                </a:moveTo>
                <a:lnTo>
                  <a:pt x="6784975" y="0"/>
                </a:lnTo>
                <a:lnTo>
                  <a:pt x="6784975" y="4500563"/>
                </a:lnTo>
                <a:lnTo>
                  <a:pt x="2825750" y="4500563"/>
                </a:lnTo>
                <a:lnTo>
                  <a:pt x="2825750" y="5221288"/>
                </a:lnTo>
                <a:lnTo>
                  <a:pt x="0" y="522128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 dirty="0"/>
              <a:t>Kliknij ikonę, aby dodać obraz</a:t>
            </a:r>
          </a:p>
        </p:txBody>
      </p:sp>
      <p:sp>
        <p:nvSpPr>
          <p:cNvPr id="13" name="Prostokąt 12">
            <a:extLst>
              <a:ext uri="{FF2B5EF4-FFF2-40B4-BE49-F238E27FC236}">
                <a16:creationId xmlns:a16="http://schemas.microsoft.com/office/drawing/2014/main" id="{38965D1A-9BC8-2AB7-6B73-C2BBDA5D66AA}"/>
              </a:ext>
            </a:extLst>
          </p:cNvPr>
          <p:cNvSpPr/>
          <p:nvPr userDrawn="1"/>
        </p:nvSpPr>
        <p:spPr>
          <a:xfrm>
            <a:off x="2825750" y="4500563"/>
            <a:ext cx="6840538" cy="179963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72808" y="5579563"/>
            <a:ext cx="6133117" cy="648546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66444" y="539750"/>
            <a:ext cx="1799844" cy="366725"/>
          </a:xfrm>
          <a:prstGeom prst="rect">
            <a:avLst/>
          </a:prstGeom>
        </p:spPr>
        <p:txBody>
          <a:bodyPr lIns="0" tIns="0" rIns="0" bIns="0"/>
          <a:lstStyle>
            <a:lvl1pPr algn="r">
              <a:lnSpc>
                <a:spcPts val="1800"/>
              </a:lnSpc>
              <a:defRPr sz="14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C784BBE6-C1FD-4724-AA0E-C3CDB3BB1B8E}" type="datetime1">
              <a:rPr lang="pl-PL" smtClean="0"/>
              <a:t>17.09.2025</a:t>
            </a:fld>
            <a:endParaRPr lang="pl-PL" dirty="0"/>
          </a:p>
        </p:txBody>
      </p:sp>
      <p:pic>
        <p:nvPicPr>
          <p:cNvPr id="8" name="Obraz 7" descr="logo Funduszy Europejskich">
            <a:extLst>
              <a:ext uri="{FF2B5EF4-FFF2-40B4-BE49-F238E27FC236}">
                <a16:creationId xmlns:a16="http://schemas.microsoft.com/office/drawing/2014/main" id="{70B23A41-17AB-76D8-3EFE-38FC22C5B5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00" y="6371047"/>
            <a:ext cx="1621258" cy="949192"/>
          </a:xfrm>
          <a:prstGeom prst="rect">
            <a:avLst/>
          </a:prstGeom>
        </p:spPr>
      </p:pic>
      <p:pic>
        <p:nvPicPr>
          <p:cNvPr id="10" name="Obraz 9" descr="flaga Unii Europejskie z dopiskiem dofinansowane przez Unię Europejską">
            <a:extLst>
              <a:ext uri="{FF2B5EF4-FFF2-40B4-BE49-F238E27FC236}">
                <a16:creationId xmlns:a16="http://schemas.microsoft.com/office/drawing/2014/main" id="{E8AB2AB5-3131-C310-7606-68997985114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0" y="6371047"/>
            <a:ext cx="2633371" cy="949192"/>
          </a:xfrm>
          <a:prstGeom prst="rect">
            <a:avLst/>
          </a:prstGeom>
        </p:spPr>
      </p:pic>
      <p:pic>
        <p:nvPicPr>
          <p:cNvPr id="12" name="Obraz 11" descr="barwy RP">
            <a:extLst>
              <a:ext uri="{FF2B5EF4-FFF2-40B4-BE49-F238E27FC236}">
                <a16:creationId xmlns:a16="http://schemas.microsoft.com/office/drawing/2014/main" id="{7C93677B-A16E-82CA-7FC4-B6B515160706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2743" y="6370378"/>
            <a:ext cx="2239772" cy="950531"/>
          </a:xfrm>
          <a:prstGeom prst="rect">
            <a:avLst/>
          </a:prstGeom>
        </p:spPr>
      </p:pic>
      <p:pic>
        <p:nvPicPr>
          <p:cNvPr id="18" name="Obraz 17" descr="Obraz zawierający tekst&#10;&#10;Opis wygenerowany automatycznie">
            <a:extLst>
              <a:ext uri="{FF2B5EF4-FFF2-40B4-BE49-F238E27FC236}">
                <a16:creationId xmlns:a16="http://schemas.microsoft.com/office/drawing/2014/main" id="{EB4DB370-BCB9-D1E9-5613-5A9DCA5F3119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750" y="4500563"/>
            <a:ext cx="3959225" cy="72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35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2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rostokąt 9">
            <a:extLst>
              <a:ext uri="{FF2B5EF4-FFF2-40B4-BE49-F238E27FC236}">
                <a16:creationId xmlns:a16="http://schemas.microsoft.com/office/drawing/2014/main" id="{0D1F565A-4734-6B49-4F72-233C397DE031}"/>
              </a:ext>
            </a:extLst>
          </p:cNvPr>
          <p:cNvSpPr/>
          <p:nvPr userDrawn="1"/>
        </p:nvSpPr>
        <p:spPr>
          <a:xfrm>
            <a:off x="2825749" y="4500563"/>
            <a:ext cx="7196139" cy="215959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Symbol zastępczy obrazu 8">
            <a:extLst>
              <a:ext uri="{FF2B5EF4-FFF2-40B4-BE49-F238E27FC236}">
                <a16:creationId xmlns:a16="http://schemas.microsoft.com/office/drawing/2014/main" id="{12E8330A-FFD8-2BBA-E745-7200C0738BE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69925" y="0"/>
            <a:ext cx="6835775" cy="4859338"/>
          </a:xfrm>
          <a:custGeom>
            <a:avLst/>
            <a:gdLst>
              <a:gd name="connsiteX0" fmla="*/ 0 w 6835775"/>
              <a:gd name="connsiteY0" fmla="*/ 0 h 4859338"/>
              <a:gd name="connsiteX1" fmla="*/ 6835775 w 6835775"/>
              <a:gd name="connsiteY1" fmla="*/ 0 h 4859338"/>
              <a:gd name="connsiteX2" fmla="*/ 6835775 w 6835775"/>
              <a:gd name="connsiteY2" fmla="*/ 4500563 h 4859338"/>
              <a:gd name="connsiteX3" fmla="*/ 2155824 w 6835775"/>
              <a:gd name="connsiteY3" fmla="*/ 4500563 h 4859338"/>
              <a:gd name="connsiteX4" fmla="*/ 2155824 w 6835775"/>
              <a:gd name="connsiteY4" fmla="*/ 4859338 h 4859338"/>
              <a:gd name="connsiteX5" fmla="*/ 0 w 6835775"/>
              <a:gd name="connsiteY5" fmla="*/ 4859338 h 48593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835775" h="4859338">
                <a:moveTo>
                  <a:pt x="0" y="0"/>
                </a:moveTo>
                <a:lnTo>
                  <a:pt x="6835775" y="0"/>
                </a:lnTo>
                <a:lnTo>
                  <a:pt x="6835775" y="4500563"/>
                </a:lnTo>
                <a:lnTo>
                  <a:pt x="2155824" y="4500563"/>
                </a:lnTo>
                <a:lnTo>
                  <a:pt x="2155824" y="4859338"/>
                </a:lnTo>
                <a:lnTo>
                  <a:pt x="0" y="4859338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7BF7E1EF-0AB1-F3B1-F5CD-6A2AA3056193}"/>
              </a:ext>
            </a:extLst>
          </p:cNvPr>
          <p:cNvSpPr/>
          <p:nvPr userDrawn="1"/>
        </p:nvSpPr>
        <p:spPr>
          <a:xfrm>
            <a:off x="3905250" y="4500562"/>
            <a:ext cx="3600449" cy="359395"/>
          </a:xfrm>
          <a:prstGeom prst="rect">
            <a:avLst/>
          </a:prstGeom>
          <a:solidFill>
            <a:srgbClr val="0052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03E2C530-5988-0861-50D8-1C7FE1662A60}"/>
              </a:ext>
            </a:extLst>
          </p:cNvPr>
          <p:cNvSpPr/>
          <p:nvPr userDrawn="1"/>
        </p:nvSpPr>
        <p:spPr>
          <a:xfrm>
            <a:off x="2825751" y="4500561"/>
            <a:ext cx="1079500" cy="35877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186113" y="5195719"/>
            <a:ext cx="6480176" cy="1320421"/>
          </a:xfrm>
        </p:spPr>
        <p:txBody>
          <a:bodyPr anchor="t" anchorCtr="0">
            <a:normAutofit/>
          </a:bodyPr>
          <a:lstStyle>
            <a:lvl1pPr algn="l">
              <a:lnSpc>
                <a:spcPts val="3500"/>
              </a:lnSpc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790164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193" userDrawn="1">
          <p15:clr>
            <a:srgbClr val="FBAE40"/>
          </p15:clr>
        </p15:guide>
        <p15:guide id="2" orient="horz" pos="113" userDrawn="1">
          <p15:clr>
            <a:srgbClr val="FBAE40"/>
          </p15:clr>
        </p15:guide>
        <p15:guide id="3" orient="horz" pos="2381" userDrawn="1">
          <p15:clr>
            <a:srgbClr val="FBAE40"/>
          </p15:clr>
        </p15:guide>
        <p15:guide id="4" orient="horz" pos="340" userDrawn="1">
          <p15:clr>
            <a:srgbClr val="FBAE40"/>
          </p15:clr>
        </p15:guide>
        <p15:guide id="5" orient="horz" pos="567" userDrawn="1">
          <p15:clr>
            <a:srgbClr val="FBAE40"/>
          </p15:clr>
        </p15:guide>
        <p15:guide id="6" orient="horz" pos="794" userDrawn="1">
          <p15:clr>
            <a:srgbClr val="FBAE40"/>
          </p15:clr>
        </p15:guide>
        <p15:guide id="7" orient="horz" pos="1020" userDrawn="1">
          <p15:clr>
            <a:srgbClr val="FBAE40"/>
          </p15:clr>
        </p15:guide>
        <p15:guide id="8" orient="horz" pos="1247" userDrawn="1">
          <p15:clr>
            <a:srgbClr val="FBAE40"/>
          </p15:clr>
        </p15:guide>
        <p15:guide id="9" orient="horz" pos="1474" userDrawn="1">
          <p15:clr>
            <a:srgbClr val="FBAE40"/>
          </p15:clr>
        </p15:guide>
        <p15:guide id="10" orient="horz" pos="1701" userDrawn="1">
          <p15:clr>
            <a:srgbClr val="FBAE40"/>
          </p15:clr>
        </p15:guide>
        <p15:guide id="11" orient="horz" pos="1927" userDrawn="1">
          <p15:clr>
            <a:srgbClr val="FBAE40"/>
          </p15:clr>
        </p15:guide>
        <p15:guide id="12" orient="horz" pos="2154" userDrawn="1">
          <p15:clr>
            <a:srgbClr val="FBAE40"/>
          </p15:clr>
        </p15:guide>
        <p15:guide id="13" orient="horz" pos="2608" userDrawn="1">
          <p15:clr>
            <a:srgbClr val="FBAE40"/>
          </p15:clr>
        </p15:guide>
        <p15:guide id="14" orient="horz" pos="2835" userDrawn="1">
          <p15:clr>
            <a:srgbClr val="FBAE40"/>
          </p15:clr>
        </p15:guide>
        <p15:guide id="15" orient="horz" pos="3061" userDrawn="1">
          <p15:clr>
            <a:srgbClr val="FBAE40"/>
          </p15:clr>
        </p15:guide>
        <p15:guide id="16" orient="horz" pos="3288" userDrawn="1">
          <p15:clr>
            <a:srgbClr val="FBAE40"/>
          </p15:clr>
        </p15:guide>
        <p15:guide id="17" orient="horz" pos="3515" userDrawn="1">
          <p15:clr>
            <a:srgbClr val="FBAE40"/>
          </p15:clr>
        </p15:guide>
        <p15:guide id="18" orient="horz" pos="3742" userDrawn="1">
          <p15:clr>
            <a:srgbClr val="FBAE40"/>
          </p15:clr>
        </p15:guide>
        <p15:guide id="19" orient="horz" pos="3968" userDrawn="1">
          <p15:clr>
            <a:srgbClr val="FBAE40"/>
          </p15:clr>
        </p15:guide>
        <p15:guide id="20" orient="horz" pos="4195" userDrawn="1">
          <p15:clr>
            <a:srgbClr val="FBAE40"/>
          </p15:clr>
        </p15:guide>
        <p15:guide id="21" orient="horz" pos="4422" userDrawn="1">
          <p15:clr>
            <a:srgbClr val="FBAE40"/>
          </p15:clr>
        </p15:guide>
        <p15:guide id="22" orient="horz" pos="4649" userDrawn="1">
          <p15:clr>
            <a:srgbClr val="FBAE40"/>
          </p15:clr>
        </p15:guide>
        <p15:guide id="23" pos="419" userDrawn="1">
          <p15:clr>
            <a:srgbClr val="FBAE40"/>
          </p15:clr>
        </p15:guide>
        <p15:guide id="24" pos="646" userDrawn="1">
          <p15:clr>
            <a:srgbClr val="FBAE40"/>
          </p15:clr>
        </p15:guide>
        <p15:guide id="25" pos="873" userDrawn="1">
          <p15:clr>
            <a:srgbClr val="FBAE40"/>
          </p15:clr>
        </p15:guide>
        <p15:guide id="26" pos="1100" userDrawn="1">
          <p15:clr>
            <a:srgbClr val="FBAE40"/>
          </p15:clr>
        </p15:guide>
        <p15:guide id="27" pos="1327" userDrawn="1">
          <p15:clr>
            <a:srgbClr val="FBAE40"/>
          </p15:clr>
        </p15:guide>
        <p15:guide id="28" pos="1553" userDrawn="1">
          <p15:clr>
            <a:srgbClr val="FBAE40"/>
          </p15:clr>
        </p15:guide>
        <p15:guide id="29" pos="1780" userDrawn="1">
          <p15:clr>
            <a:srgbClr val="FBAE40"/>
          </p15:clr>
        </p15:guide>
        <p15:guide id="30" pos="2007" userDrawn="1">
          <p15:clr>
            <a:srgbClr val="FBAE40"/>
          </p15:clr>
        </p15:guide>
        <p15:guide id="31" pos="2234" userDrawn="1">
          <p15:clr>
            <a:srgbClr val="FBAE40"/>
          </p15:clr>
        </p15:guide>
        <p15:guide id="32" pos="2460" userDrawn="1">
          <p15:clr>
            <a:srgbClr val="FBAE40"/>
          </p15:clr>
        </p15:guide>
        <p15:guide id="33" pos="2687" userDrawn="1">
          <p15:clr>
            <a:srgbClr val="FBAE40"/>
          </p15:clr>
        </p15:guide>
        <p15:guide id="34" pos="2914" userDrawn="1">
          <p15:clr>
            <a:srgbClr val="FBAE40"/>
          </p15:clr>
        </p15:guide>
        <p15:guide id="35" pos="3141" userDrawn="1">
          <p15:clr>
            <a:srgbClr val="FBAE40"/>
          </p15:clr>
        </p15:guide>
        <p15:guide id="36" pos="3368" userDrawn="1">
          <p15:clr>
            <a:srgbClr val="FBAE40"/>
          </p15:clr>
        </p15:guide>
        <p15:guide id="37" pos="3594" userDrawn="1">
          <p15:clr>
            <a:srgbClr val="FBAE40"/>
          </p15:clr>
        </p15:guide>
        <p15:guide id="38" pos="3821" userDrawn="1">
          <p15:clr>
            <a:srgbClr val="FBAE40"/>
          </p15:clr>
        </p15:guide>
        <p15:guide id="39" pos="4048" userDrawn="1">
          <p15:clr>
            <a:srgbClr val="FBAE40"/>
          </p15:clr>
        </p15:guide>
        <p15:guide id="40" pos="4275" userDrawn="1">
          <p15:clr>
            <a:srgbClr val="FBAE40"/>
          </p15:clr>
        </p15:guide>
        <p15:guide id="41" pos="4501" userDrawn="1">
          <p15:clr>
            <a:srgbClr val="FBAE40"/>
          </p15:clr>
        </p15:guide>
        <p15:guide id="42" pos="4728" userDrawn="1">
          <p15:clr>
            <a:srgbClr val="FBAE40"/>
          </p15:clr>
        </p15:guide>
        <p15:guide id="43" pos="4955" userDrawn="1">
          <p15:clr>
            <a:srgbClr val="FBAE40"/>
          </p15:clr>
        </p15:guide>
        <p15:guide id="44" pos="5182" userDrawn="1">
          <p15:clr>
            <a:srgbClr val="FBAE40"/>
          </p15:clr>
        </p15:guide>
        <p15:guide id="45" pos="5408" userDrawn="1">
          <p15:clr>
            <a:srgbClr val="FBAE40"/>
          </p15:clr>
        </p15:guide>
        <p15:guide id="46" pos="5635" userDrawn="1">
          <p15:clr>
            <a:srgbClr val="FBAE40"/>
          </p15:clr>
        </p15:guide>
        <p15:guide id="47" pos="5862" userDrawn="1">
          <p15:clr>
            <a:srgbClr val="FBAE40"/>
          </p15:clr>
        </p15:guide>
        <p15:guide id="48" pos="6089" userDrawn="1">
          <p15:clr>
            <a:srgbClr val="FBAE40"/>
          </p15:clr>
        </p15:guide>
        <p15:guide id="49" pos="6316" userDrawn="1">
          <p15:clr>
            <a:srgbClr val="FBAE40"/>
          </p15:clr>
        </p15:guide>
        <p15:guide id="50" pos="65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lajd - tytuł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9052797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lajd - tytuł + 2 elementy zawartości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4000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- tytuł + zdjęcie + zawartość z pas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5906" y="899836"/>
            <a:ext cx="4320000" cy="108000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5906" y="1979837"/>
            <a:ext cx="4320382" cy="4680002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141AAA0E-45E9-08FB-9373-71A084B8884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Symbol zastępczy obrazu 6">
            <a:extLst>
              <a:ext uri="{FF2B5EF4-FFF2-40B4-BE49-F238E27FC236}">
                <a16:creationId xmlns:a16="http://schemas.microsoft.com/office/drawing/2014/main" id="{E681B9F9-7BA5-2D43-A1BD-8AF5D025063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900113"/>
            <a:ext cx="4986338" cy="5759726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algn="ctr">
              <a:buFont typeface="Arial" panose="020B0604020202020204" pitchFamily="34" charset="0"/>
              <a:buNone/>
              <a:defRPr sz="1000"/>
            </a:lvl1pPr>
          </a:lstStyle>
          <a:p>
            <a:r>
              <a:rPr lang="pl-PL"/>
              <a:t>Kliknij ikonę, aby dodać obraz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453987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Slajd - tytuł + zawartość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6BE561E-99B3-4335-3AEE-43699306B9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630E28BA-19A4-6182-CE10-65107EDF6B75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699915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1_Slajd - tytuł + 2 elementy zawartości bez pas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5906" y="1979837"/>
            <a:ext cx="4140000" cy="468001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25906" y="1979613"/>
            <a:ext cx="4140000" cy="4680226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9A72189C-757E-47DF-313E-E0F36399C09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6" name="Prostokąt 5">
            <a:extLst>
              <a:ext uri="{FF2B5EF4-FFF2-40B4-BE49-F238E27FC236}">
                <a16:creationId xmlns:a16="http://schemas.microsoft.com/office/drawing/2014/main" id="{E363107C-97A9-9A5D-A2A2-E6ABB7ED4C62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95970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5525" y="899836"/>
            <a:ext cx="8640381" cy="1080001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5907" y="1979837"/>
            <a:ext cx="8640382" cy="468000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  <a:endParaRPr lang="en-US" dirty="0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617E16B8-2BD0-D12E-978E-94E428DF9717}"/>
              </a:ext>
            </a:extLst>
          </p:cNvPr>
          <p:cNvSpPr/>
          <p:nvPr userDrawn="1"/>
        </p:nvSpPr>
        <p:spPr>
          <a:xfrm>
            <a:off x="1025870" y="0"/>
            <a:ext cx="1080742" cy="17938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662915FD-1FF3-5CF3-5C57-034114B5E6A2}"/>
              </a:ext>
            </a:extLst>
          </p:cNvPr>
          <p:cNvSpPr/>
          <p:nvPr userDrawn="1"/>
        </p:nvSpPr>
        <p:spPr>
          <a:xfrm>
            <a:off x="2106612" y="0"/>
            <a:ext cx="7559293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id="{5026AD61-FC69-65FC-05E3-06AA14C893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85200" y="7019837"/>
            <a:ext cx="1080000" cy="180000"/>
          </a:xfrm>
          <a:prstGeom prst="rect">
            <a:avLst/>
          </a:prstGeom>
          <a:noFill/>
        </p:spPr>
        <p:txBody>
          <a:bodyPr vert="horz" lIns="0" tIns="72000" rIns="0" bIns="72000" rtlCol="0" anchor="ctr" anchorCtr="0"/>
          <a:lstStyle>
            <a:lvl1pPr algn="r">
              <a:defRPr sz="10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fld id="{EB4015AA-59F6-416B-87A6-8E3D940284E2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C2A84FB-402E-BB6C-632B-D1ADD49B7D8C}"/>
              </a:ext>
            </a:extLst>
          </p:cNvPr>
          <p:cNvSpPr/>
          <p:nvPr userDrawn="1"/>
        </p:nvSpPr>
        <p:spPr>
          <a:xfrm>
            <a:off x="8585546" y="7380288"/>
            <a:ext cx="1080742" cy="17938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1639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25" r:id="rId2"/>
    <p:sldLayoutId id="2147483720" r:id="rId3"/>
    <p:sldLayoutId id="2147483721" r:id="rId4"/>
    <p:sldLayoutId id="2147483710" r:id="rId5"/>
    <p:sldLayoutId id="2147483712" r:id="rId6"/>
    <p:sldLayoutId id="2147483726" r:id="rId7"/>
    <p:sldLayoutId id="2147483740" r:id="rId8"/>
    <p:sldLayoutId id="2147483723" r:id="rId9"/>
    <p:sldLayoutId id="2147483728" r:id="rId10"/>
  </p:sldLayoutIdLst>
  <p:hf sldNum="0" hdr="0" ftr="0" dt="0"/>
  <p:txStyles>
    <p:titleStyle>
      <a:lvl1pPr algn="l" defTabSz="1007943" rtl="0" eaLnBrk="1" latinLnBrk="0" hangingPunct="1">
        <a:lnSpc>
          <a:spcPts val="3600"/>
        </a:lnSpc>
        <a:spcBef>
          <a:spcPct val="0"/>
        </a:spcBef>
        <a:buNone/>
        <a:defRPr sz="2800" b="1" kern="1200">
          <a:solidFill>
            <a:schemeClr val="tx2"/>
          </a:solidFill>
          <a:latin typeface="Open Sans" pitchFamily="2" charset="0"/>
          <a:ea typeface="Open Sans" pitchFamily="2" charset="0"/>
          <a:cs typeface="Open Sans" pitchFamily="2" charset="0"/>
        </a:defRPr>
      </a:lvl1pPr>
    </p:titleStyle>
    <p:bodyStyle>
      <a:lvl1pPr marL="251986" indent="-251986" algn="l" defTabSz="1007943" rtl="0" eaLnBrk="1" latinLnBrk="0" hangingPunct="1">
        <a:lnSpc>
          <a:spcPts val="2400"/>
        </a:lnSpc>
        <a:spcBef>
          <a:spcPts val="1102"/>
        </a:spcBef>
        <a:buClr>
          <a:schemeClr val="accent1"/>
        </a:buClr>
        <a:buFontTx/>
        <a:buBlip>
          <a:blip r:embed="rId12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1pPr>
      <a:lvl2pPr marL="755957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3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2pPr>
      <a:lvl3pPr marL="1259929" indent="-251986" algn="l" defTabSz="1007943" rtl="0" eaLnBrk="1" latinLnBrk="0" hangingPunct="1">
        <a:lnSpc>
          <a:spcPts val="2400"/>
        </a:lnSpc>
        <a:spcBef>
          <a:spcPts val="551"/>
        </a:spcBef>
        <a:buFontTx/>
        <a:buBlip>
          <a:blip r:embed="rId14"/>
        </a:buBlip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3pPr>
      <a:lvl4pPr marL="1763900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4pPr>
      <a:lvl5pPr marL="2267872" indent="-251986" algn="l" defTabSz="1007943" rtl="0" eaLnBrk="1" latinLnBrk="0" hangingPunct="1">
        <a:lnSpc>
          <a:spcPts val="2400"/>
        </a:lnSpc>
        <a:spcBef>
          <a:spcPts val="551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itchFamily="2" charset="0"/>
          <a:ea typeface="Open Sans" pitchFamily="2" charset="0"/>
          <a:cs typeface="Open Sans" pitchFamily="2" charset="0"/>
        </a:defRPr>
      </a:lvl5pPr>
      <a:lvl6pPr marL="2771844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275815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779787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283758" indent="-251986" algn="l" defTabSz="1007943" rtl="0" eaLnBrk="1" latinLnBrk="0" hangingPunct="1">
        <a:lnSpc>
          <a:spcPct val="90000"/>
        </a:lnSpc>
        <a:spcBef>
          <a:spcPts val="551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1pPr>
      <a:lvl2pPr marL="5039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1007943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3pPr>
      <a:lvl4pPr marL="1511915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4pPr>
      <a:lvl5pPr marL="2015886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5pPr>
      <a:lvl6pPr marL="2519858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6pPr>
      <a:lvl7pPr marL="3023829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7pPr>
      <a:lvl8pPr marL="3527801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8pPr>
      <a:lvl9pPr marL="4031772" algn="l" defTabSz="1007943" rtl="0" eaLnBrk="1" latinLnBrk="0" hangingPunct="1">
        <a:defRPr sz="198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93" userDrawn="1">
          <p15:clr>
            <a:srgbClr val="F26B43"/>
          </p15:clr>
        </p15:guide>
        <p15:guide id="2" pos="419" userDrawn="1">
          <p15:clr>
            <a:srgbClr val="F26B43"/>
          </p15:clr>
        </p15:guide>
        <p15:guide id="3" pos="646" userDrawn="1">
          <p15:clr>
            <a:srgbClr val="F26B43"/>
          </p15:clr>
        </p15:guide>
        <p15:guide id="4" pos="873" userDrawn="1">
          <p15:clr>
            <a:srgbClr val="F26B43"/>
          </p15:clr>
        </p15:guide>
        <p15:guide id="5" pos="1100" userDrawn="1">
          <p15:clr>
            <a:srgbClr val="F26B43"/>
          </p15:clr>
        </p15:guide>
        <p15:guide id="6" pos="1327" userDrawn="1">
          <p15:clr>
            <a:srgbClr val="F26B43"/>
          </p15:clr>
        </p15:guide>
        <p15:guide id="7" pos="1553" userDrawn="1">
          <p15:clr>
            <a:srgbClr val="F26B43"/>
          </p15:clr>
        </p15:guide>
        <p15:guide id="8" pos="1780" userDrawn="1">
          <p15:clr>
            <a:srgbClr val="F26B43"/>
          </p15:clr>
        </p15:guide>
        <p15:guide id="9" pos="2007" userDrawn="1">
          <p15:clr>
            <a:srgbClr val="F26B43"/>
          </p15:clr>
        </p15:guide>
        <p15:guide id="10" pos="2234" userDrawn="1">
          <p15:clr>
            <a:srgbClr val="F26B43"/>
          </p15:clr>
        </p15:guide>
        <p15:guide id="11" pos="2460" userDrawn="1">
          <p15:clr>
            <a:srgbClr val="F26B43"/>
          </p15:clr>
        </p15:guide>
        <p15:guide id="12" pos="2687" userDrawn="1">
          <p15:clr>
            <a:srgbClr val="F26B43"/>
          </p15:clr>
        </p15:guide>
        <p15:guide id="13" pos="2914" userDrawn="1">
          <p15:clr>
            <a:srgbClr val="F26B43"/>
          </p15:clr>
        </p15:guide>
        <p15:guide id="14" pos="3141" userDrawn="1">
          <p15:clr>
            <a:srgbClr val="F26B43"/>
          </p15:clr>
        </p15:guide>
        <p15:guide id="15" pos="3368" userDrawn="1">
          <p15:clr>
            <a:srgbClr val="F26B43"/>
          </p15:clr>
        </p15:guide>
        <p15:guide id="16" pos="3594" userDrawn="1">
          <p15:clr>
            <a:srgbClr val="F26B43"/>
          </p15:clr>
        </p15:guide>
        <p15:guide id="17" pos="3821" userDrawn="1">
          <p15:clr>
            <a:srgbClr val="F26B43"/>
          </p15:clr>
        </p15:guide>
        <p15:guide id="18" pos="4048" userDrawn="1">
          <p15:clr>
            <a:srgbClr val="F26B43"/>
          </p15:clr>
        </p15:guide>
        <p15:guide id="19" pos="4275" userDrawn="1">
          <p15:clr>
            <a:srgbClr val="F26B43"/>
          </p15:clr>
        </p15:guide>
        <p15:guide id="20" pos="4501" userDrawn="1">
          <p15:clr>
            <a:srgbClr val="F26B43"/>
          </p15:clr>
        </p15:guide>
        <p15:guide id="21" pos="4728" userDrawn="1">
          <p15:clr>
            <a:srgbClr val="F26B43"/>
          </p15:clr>
        </p15:guide>
        <p15:guide id="22" pos="4955" userDrawn="1">
          <p15:clr>
            <a:srgbClr val="F26B43"/>
          </p15:clr>
        </p15:guide>
        <p15:guide id="23" pos="5182" userDrawn="1">
          <p15:clr>
            <a:srgbClr val="F26B43"/>
          </p15:clr>
        </p15:guide>
        <p15:guide id="24" pos="5408" userDrawn="1">
          <p15:clr>
            <a:srgbClr val="F26B43"/>
          </p15:clr>
        </p15:guide>
        <p15:guide id="25" pos="5635" userDrawn="1">
          <p15:clr>
            <a:srgbClr val="F26B43"/>
          </p15:clr>
        </p15:guide>
        <p15:guide id="26" pos="5862" userDrawn="1">
          <p15:clr>
            <a:srgbClr val="F26B43"/>
          </p15:clr>
        </p15:guide>
        <p15:guide id="27" pos="6089" userDrawn="1">
          <p15:clr>
            <a:srgbClr val="F26B43"/>
          </p15:clr>
        </p15:guide>
        <p15:guide id="28" pos="6316" userDrawn="1">
          <p15:clr>
            <a:srgbClr val="F26B43"/>
          </p15:clr>
        </p15:guide>
        <p15:guide id="29" pos="6542" userDrawn="1">
          <p15:clr>
            <a:srgbClr val="F26B43"/>
          </p15:clr>
        </p15:guide>
        <p15:guide id="30" orient="horz" pos="113" userDrawn="1">
          <p15:clr>
            <a:srgbClr val="F26B43"/>
          </p15:clr>
        </p15:guide>
        <p15:guide id="31" orient="horz" pos="340" userDrawn="1">
          <p15:clr>
            <a:srgbClr val="F26B43"/>
          </p15:clr>
        </p15:guide>
        <p15:guide id="32" orient="horz" pos="567" userDrawn="1">
          <p15:clr>
            <a:srgbClr val="F26B43"/>
          </p15:clr>
        </p15:guide>
        <p15:guide id="33" orient="horz" pos="794" userDrawn="1">
          <p15:clr>
            <a:srgbClr val="F26B43"/>
          </p15:clr>
        </p15:guide>
        <p15:guide id="34" orient="horz" pos="1020" userDrawn="1">
          <p15:clr>
            <a:srgbClr val="F26B43"/>
          </p15:clr>
        </p15:guide>
        <p15:guide id="35" orient="horz" pos="1247" userDrawn="1">
          <p15:clr>
            <a:srgbClr val="F26B43"/>
          </p15:clr>
        </p15:guide>
        <p15:guide id="36" orient="horz" pos="1474" userDrawn="1">
          <p15:clr>
            <a:srgbClr val="F26B43"/>
          </p15:clr>
        </p15:guide>
        <p15:guide id="37" orient="horz" pos="1701" userDrawn="1">
          <p15:clr>
            <a:srgbClr val="F26B43"/>
          </p15:clr>
        </p15:guide>
        <p15:guide id="38" orient="horz" pos="1927" userDrawn="1">
          <p15:clr>
            <a:srgbClr val="F26B43"/>
          </p15:clr>
        </p15:guide>
        <p15:guide id="39" orient="horz" pos="2154" userDrawn="1">
          <p15:clr>
            <a:srgbClr val="F26B43"/>
          </p15:clr>
        </p15:guide>
        <p15:guide id="40" orient="horz" pos="2381" userDrawn="1">
          <p15:clr>
            <a:srgbClr val="F26B43"/>
          </p15:clr>
        </p15:guide>
        <p15:guide id="41" orient="horz" pos="2608" userDrawn="1">
          <p15:clr>
            <a:srgbClr val="F26B43"/>
          </p15:clr>
        </p15:guide>
        <p15:guide id="42" orient="horz" pos="2835" userDrawn="1">
          <p15:clr>
            <a:srgbClr val="F26B43"/>
          </p15:clr>
        </p15:guide>
        <p15:guide id="43" orient="horz" pos="3061" userDrawn="1">
          <p15:clr>
            <a:srgbClr val="F26B43"/>
          </p15:clr>
        </p15:guide>
        <p15:guide id="44" orient="horz" pos="3288" userDrawn="1">
          <p15:clr>
            <a:srgbClr val="F26B43"/>
          </p15:clr>
        </p15:guide>
        <p15:guide id="45" orient="horz" pos="3515" userDrawn="1">
          <p15:clr>
            <a:srgbClr val="F26B43"/>
          </p15:clr>
        </p15:guide>
        <p15:guide id="46" orient="horz" pos="3742" userDrawn="1">
          <p15:clr>
            <a:srgbClr val="F26B43"/>
          </p15:clr>
        </p15:guide>
        <p15:guide id="47" orient="horz" pos="3968" userDrawn="1">
          <p15:clr>
            <a:srgbClr val="F26B43"/>
          </p15:clr>
        </p15:guide>
        <p15:guide id="48" orient="horz" pos="4195" userDrawn="1">
          <p15:clr>
            <a:srgbClr val="F26B43"/>
          </p15:clr>
        </p15:guide>
        <p15:guide id="49" orient="horz" pos="4422" userDrawn="1">
          <p15:clr>
            <a:srgbClr val="F26B43"/>
          </p15:clr>
        </p15:guide>
        <p15:guide id="50" orient="horz" pos="464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3.png"/><Relationship Id="rId7" Type="http://schemas.openxmlformats.org/officeDocument/2006/relationships/image" Target="../media/image4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Relationship Id="rId9" Type="http://schemas.openxmlformats.org/officeDocument/2006/relationships/image" Target="../media/image49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hyperlink" Target="https://www.facebook.com/hashtag/funduszeeuropejskie?__eep__=6&amp;__tn__=*NK*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s://www.facebook.com/hashtag/funduszeue?__eep__=6&amp;__tn__=*NK*F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7.jpeg"/><Relationship Id="rId4" Type="http://schemas.openxmlformats.org/officeDocument/2006/relationships/image" Target="../media/image26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1529482" y="3131765"/>
            <a:ext cx="7245570" cy="25922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Obowiązki informacyjno-promocyjne</a:t>
            </a:r>
          </a:p>
          <a:p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i prawidłowe oznakowanie projektów </a:t>
            </a:r>
          </a:p>
          <a:p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w ramach programu </a:t>
            </a:r>
          </a:p>
          <a:p>
            <a:r>
              <a:rPr lang="pl-PL" sz="2800" i="1" kern="0" dirty="0">
                <a:latin typeface="Arial" panose="020B0604020202020204" pitchFamily="34" charset="0"/>
                <a:cs typeface="Arial" panose="020B0604020202020204" pitchFamily="34" charset="0"/>
              </a:rPr>
              <a:t>Fundusze Europejskie </a:t>
            </a:r>
          </a:p>
          <a:p>
            <a:r>
              <a:rPr lang="pl-PL" sz="2800" i="1" kern="0" dirty="0">
                <a:latin typeface="Arial" panose="020B0604020202020204" pitchFamily="34" charset="0"/>
                <a:cs typeface="Arial" panose="020B0604020202020204" pitchFamily="34" charset="0"/>
              </a:rPr>
              <a:t>dla Łódzkiego 2021-2027</a:t>
            </a:r>
          </a:p>
        </p:txBody>
      </p:sp>
    </p:spTree>
    <p:extLst>
      <p:ext uri="{BB962C8B-B14F-4D97-AF65-F5344CB8AC3E}">
        <p14:creationId xmlns:p14="http://schemas.microsoft.com/office/powerpoint/2010/main" val="1061682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upa 20"/>
          <p:cNvGrpSpPr/>
          <p:nvPr/>
        </p:nvGrpSpPr>
        <p:grpSpPr>
          <a:xfrm>
            <a:off x="7002090" y="5147989"/>
            <a:ext cx="3689723" cy="432048"/>
            <a:chOff x="443590" y="5461316"/>
            <a:chExt cx="5160622" cy="574675"/>
          </a:xfrm>
          <a:gradFill>
            <a:gsLst>
              <a:gs pos="0">
                <a:srgbClr val="FFFF00"/>
              </a:gs>
              <a:gs pos="0">
                <a:srgbClr val="FFDE53"/>
              </a:gs>
              <a:gs pos="0">
                <a:srgbClr val="FFCC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22" name="Prostokąt 21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3" name="pole tekstowe 22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18" name="Grupa 17"/>
          <p:cNvGrpSpPr/>
          <p:nvPr/>
        </p:nvGrpSpPr>
        <p:grpSpPr>
          <a:xfrm>
            <a:off x="7074098" y="4366629"/>
            <a:ext cx="3612520" cy="421320"/>
            <a:chOff x="443590" y="5461316"/>
            <a:chExt cx="5160622" cy="574675"/>
          </a:xfrm>
          <a:gradFill>
            <a:gsLst>
              <a:gs pos="0">
                <a:srgbClr val="FFFF00"/>
              </a:gs>
              <a:gs pos="0">
                <a:srgbClr val="FFDE53"/>
              </a:gs>
              <a:gs pos="0">
                <a:srgbClr val="FFCC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19" name="Prostokąt 18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0" name="pole tekstowe 19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15" name="Grupa 14"/>
          <p:cNvGrpSpPr/>
          <p:nvPr/>
        </p:nvGrpSpPr>
        <p:grpSpPr>
          <a:xfrm>
            <a:off x="0" y="1835621"/>
            <a:ext cx="2177554" cy="360040"/>
            <a:chOff x="443590" y="5461316"/>
            <a:chExt cx="5160622" cy="574675"/>
          </a:xfrm>
          <a:gradFill>
            <a:gsLst>
              <a:gs pos="0">
                <a:srgbClr val="FFFF00"/>
              </a:gs>
              <a:gs pos="0">
                <a:srgbClr val="FFDE53"/>
              </a:gs>
              <a:gs pos="0">
                <a:srgbClr val="FFCC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16" name="Prostokąt 15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pole tekstowe 16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12" name="Grupa 11"/>
          <p:cNvGrpSpPr/>
          <p:nvPr/>
        </p:nvGrpSpPr>
        <p:grpSpPr>
          <a:xfrm>
            <a:off x="7002090" y="1331565"/>
            <a:ext cx="3689723" cy="432048"/>
            <a:chOff x="443590" y="5461316"/>
            <a:chExt cx="5160622" cy="574675"/>
          </a:xfrm>
          <a:gradFill>
            <a:gsLst>
              <a:gs pos="0">
                <a:srgbClr val="FFFF00"/>
              </a:gs>
              <a:gs pos="0">
                <a:srgbClr val="FFDE53"/>
              </a:gs>
              <a:gs pos="0">
                <a:srgbClr val="FFCC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13" name="Prostokąt 12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pole tekstowe 13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sp>
        <p:nvSpPr>
          <p:cNvPr id="6" name="Prostokąt 5"/>
          <p:cNvSpPr/>
          <p:nvPr/>
        </p:nvSpPr>
        <p:spPr>
          <a:xfrm>
            <a:off x="449362" y="395461"/>
            <a:ext cx="9577064" cy="63380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Znak Funduszy Europejskich (w połączeniu z nazwą programu), znak barw Rzeczpospolitej Polskiej oraz znak Unii Europejskiej muszą być zawsze umieszczone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widocznym miejscu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Umiejscowienie oraz wielkość znaków muszą być odpowiednie do rodzaju i skali materiału, przedmiotu lub dokumentu. Znaki i napisy muszą być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czytelne i widoczne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Liczba znaków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zestawieniu nie może przekraczać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czterech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Jeśli liczba znaków obowiązkowych to umożliwia, w zestawieniu na końcu może występować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znak dodatkowy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(np. logo beneficjenta). Nie można w zestawieniu umieszczać znaków np. wykonawców, którzy realizują działania w projekcie, ale którzy nie są beneficjentami.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Inne znaki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jeśli są potrzebne, można umieścić poza zestawieniem.</a:t>
            </a:r>
          </a:p>
          <a:p>
            <a:pPr>
              <a:lnSpc>
                <a:spcPct val="114000"/>
              </a:lnSpc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Jeśli w zestawieniu lub na materiale występują inne znaki dodatkowe (logo), to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nie mogą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one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być większe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(mierzone wysokością lub szerokością)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od flagi UE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Jeśli to tylko możliwe, zestawienie znaków powinno występować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wersji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pełnokolorowej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przypadku zastosowania wersji czarno-białej, nie umieszcza się znaku barw RP.</a:t>
            </a:r>
          </a:p>
          <a:p>
            <a:pPr>
              <a:lnSpc>
                <a:spcPct val="114000"/>
              </a:lnSpc>
            </a:pPr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Aby zachować właściwy standard oznaczeń, należy korzystać 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gotowych wersji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elektronicznych znaków w oparciu o zasady określone w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Księdze Tożsamości Wizualnej marki Fundusze Europejskie 2021-2027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oraz w </a:t>
            </a:r>
            <a:r>
              <a:rPr lang="pl-PL" i="1" dirty="0">
                <a:latin typeface="Arial" panose="020B0604020202020204" pitchFamily="34" charset="0"/>
                <a:cs typeface="Arial" panose="020B0604020202020204" pitchFamily="34" charset="0"/>
              </a:rPr>
              <a:t>Karcie Wizualizacji Fundusze Europejskie dla Łódzkiego 2021-2027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0" name="Prostokąt 9"/>
          <p:cNvSpPr/>
          <p:nvPr/>
        </p:nvSpPr>
        <p:spPr>
          <a:xfrm>
            <a:off x="0" y="6588149"/>
            <a:ext cx="10691813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l-PL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Informacja słowna o dofinansowaniu </a:t>
            </a: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powinna być wykorzystywana w materiałach, gdzie </a:t>
            </a:r>
            <a:b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nie ma możliwości umieszczenia zestawienia znaków np. na końcu spotu czy audycji radiowej.</a:t>
            </a:r>
          </a:p>
        </p:txBody>
      </p:sp>
    </p:spTree>
    <p:extLst>
      <p:ext uri="{BB962C8B-B14F-4D97-AF65-F5344CB8AC3E}">
        <p14:creationId xmlns:p14="http://schemas.microsoft.com/office/powerpoint/2010/main" val="38529927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1097434" y="323453"/>
            <a:ext cx="8640381" cy="93610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Obowiązek stosowania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pełnokolorowego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zestawienia znaków z barwami RP</a:t>
            </a:r>
          </a:p>
        </p:txBody>
      </p:sp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61" y="1619597"/>
            <a:ext cx="10067925" cy="532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5790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25426" y="323453"/>
            <a:ext cx="8064896" cy="504056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Obowiązkowe wzory tablic, plakatów, naklejek</a:t>
            </a:r>
          </a:p>
        </p:txBody>
      </p:sp>
      <p:sp>
        <p:nvSpPr>
          <p:cNvPr id="8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377354" y="914736"/>
            <a:ext cx="158417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Tablica:</a:t>
            </a:r>
          </a:p>
        </p:txBody>
      </p:sp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rcRect t="51925"/>
          <a:stretch/>
        </p:blipFill>
        <p:spPr>
          <a:xfrm>
            <a:off x="377354" y="4499916"/>
            <a:ext cx="5765880" cy="2931925"/>
          </a:xfrm>
          <a:prstGeom prst="rect">
            <a:avLst/>
          </a:prstGeom>
        </p:spPr>
      </p:pic>
      <p:sp>
        <p:nvSpPr>
          <p:cNvPr id="10" name="Prostokąt 9"/>
          <p:cNvSpPr/>
          <p:nvPr/>
        </p:nvSpPr>
        <p:spPr>
          <a:xfrm>
            <a:off x="6426026" y="1333166"/>
            <a:ext cx="396044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Tablica informacyjna lub pamiątkowa podkreślająca fakt otrzymania dofinansowania z UE,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umieszczana jest w przypadku projektów, których łączny koszt przekracza 100 000 EUR i w których przewidziane są prace budowlane lub infrastrukturalne lub inwestycje rzeczowe lub zakup sprzętu.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Wzoru nie można modyfikować, dodawać znaków, informacji itp., poza uzupełnianiem treści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 wskazanych polach.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8CBB5F4E-3488-A938-4A99-4822B10F71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822" y="1500509"/>
            <a:ext cx="5743412" cy="2890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4458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5345" y="758716"/>
            <a:ext cx="8640381" cy="431729"/>
          </a:xfrm>
        </p:spPr>
        <p:txBody>
          <a:bodyPr>
            <a:noAutofit/>
          </a:bodyPr>
          <a:lstStyle/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Gdzie należy umieścić tablicę?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09402" y="1338583"/>
            <a:ext cx="9361040" cy="935904"/>
          </a:xfrm>
        </p:spPr>
        <p:txBody>
          <a:bodyPr>
            <a:noAutofit/>
          </a:bodyPr>
          <a:lstStyle/>
          <a:p>
            <a:pPr marL="0" indent="0">
              <a:lnSpc>
                <a:spcPct val="114000"/>
              </a:lnSpc>
              <a:spcBef>
                <a:spcPts val="0"/>
              </a:spcBef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Tablicę informacyjną umieść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miejscu realizacji projektu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Wybierz miejsce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dobrze widoczne i ogólnie dostępne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Najlepiej, żeby jak największa liczba osób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miała możliwość zapoznać się z treścią.</a:t>
            </a:r>
          </a:p>
        </p:txBody>
      </p:sp>
      <p:sp>
        <p:nvSpPr>
          <p:cNvPr id="6" name="Tytuł 1"/>
          <p:cNvSpPr txBox="1">
            <a:spLocks/>
          </p:cNvSpPr>
          <p:nvPr/>
        </p:nvSpPr>
        <p:spPr>
          <a:xfrm>
            <a:off x="305345" y="2483693"/>
            <a:ext cx="8640381" cy="48185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Kiedy należy umieścić tablicę informacyjną?</a:t>
            </a:r>
          </a:p>
        </p:txBody>
      </p:sp>
      <p:sp>
        <p:nvSpPr>
          <p:cNvPr id="7" name="Symbol zastępczy zawartości 2"/>
          <p:cNvSpPr txBox="1">
            <a:spLocks/>
          </p:cNvSpPr>
          <p:nvPr/>
        </p:nvSpPr>
        <p:spPr>
          <a:xfrm>
            <a:off x="809402" y="3069285"/>
            <a:ext cx="9505056" cy="207870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Umieść ją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niezwłocznie po rozpoczęciu fizycznej realizacji projektu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czyli np. jak zakupisz sprzęt i nie zdejmuj jej aż do końca okresu trwałości projektu.</a:t>
            </a:r>
          </a:p>
          <a:p>
            <a:pPr marL="0" indent="0"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Pamiętaj, aby tablicę wykonać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 trwałych materiałów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odpornych na warunki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atmosferyczne, ponieważ masz obowiązek dbania o jej stan techniczny.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Informacje na niej umieszczone muszą być cały czas wyraźnie widoczne.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Uszkodzoną lub nieczytelną tablicę musisz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wymienić lub odnowić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8" name="Prostokąt 7"/>
          <p:cNvSpPr/>
          <p:nvPr/>
        </p:nvSpPr>
        <p:spPr>
          <a:xfrm>
            <a:off x="737393" y="5760769"/>
            <a:ext cx="9505057" cy="1509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Jeśli realizujesz kilka projektów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tym samym miejscu i wymagają one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umieszczenia tablicy informacyjnej, możesz umieścić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jedną, wspólną tablicę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Tablice wspólne mogą być w rozmiarach 120/60 cm lub 240/120 cm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(wspólna tablica nie może być w najmniejszym rozmiarze 80/40 cm).</a:t>
            </a:r>
          </a:p>
        </p:txBody>
      </p:sp>
      <p:sp>
        <p:nvSpPr>
          <p:cNvPr id="9" name="Tytuł 1"/>
          <p:cNvSpPr txBox="1">
            <a:spLocks/>
          </p:cNvSpPr>
          <p:nvPr/>
        </p:nvSpPr>
        <p:spPr>
          <a:xfrm>
            <a:off x="312357" y="5254852"/>
            <a:ext cx="10121045" cy="481854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Tablica wspólna </a:t>
            </a:r>
            <a:r>
              <a:rPr lang="pl-PL" sz="2000" b="0" dirty="0">
                <a:latin typeface="Arial" panose="020B0604020202020204" pitchFamily="34" charset="0"/>
                <a:cs typeface="Arial" panose="020B0604020202020204" pitchFamily="34" charset="0"/>
              </a:rPr>
              <a:t>„Tu realizujemy projekty dofinansowane z Funduszy Europejskich”</a:t>
            </a:r>
          </a:p>
        </p:txBody>
      </p:sp>
    </p:spTree>
    <p:extLst>
      <p:ext uri="{BB962C8B-B14F-4D97-AF65-F5344CB8AC3E}">
        <p14:creationId xmlns:p14="http://schemas.microsoft.com/office/powerpoint/2010/main" val="3336245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377354" y="539477"/>
            <a:ext cx="158417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Plakat: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rcRect l="49860"/>
          <a:stretch/>
        </p:blipFill>
        <p:spPr>
          <a:xfrm>
            <a:off x="5345906" y="1043533"/>
            <a:ext cx="4634358" cy="3232690"/>
          </a:xfrm>
          <a:prstGeom prst="rect">
            <a:avLst/>
          </a:prstGeom>
        </p:spPr>
      </p:pic>
      <p:sp>
        <p:nvSpPr>
          <p:cNvPr id="9" name="Prostokąt 8"/>
          <p:cNvSpPr/>
          <p:nvPr/>
        </p:nvSpPr>
        <p:spPr>
          <a:xfrm>
            <a:off x="377354" y="4499917"/>
            <a:ext cx="1008112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przypadku projektów, w których nie ma obowiązku zamieszczenia tablicy, należy umieścić przynajmniej jeden trwały plakat o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minimalnym formacie A3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(może być w formie elektronicznego wyświetlacza). W przypadku większego rozmiaru plakatu,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fonty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oraz pozostałe elementy należy skalować proporcjonalnie. 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Wzoru nie można modyfikować, dodawać znaków, informacji itp., poza uzupełnianiem treści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we wskazanych polach.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Kwota dofinansowania z UE to 85% wartości projektu. 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34361408-E1FC-39D1-0904-A5130D8399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70" y="1043533"/>
            <a:ext cx="4552809" cy="323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7874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377354" y="539477"/>
            <a:ext cx="158417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Naklejki:</a:t>
            </a:r>
          </a:p>
        </p:txBody>
      </p:sp>
      <p:sp>
        <p:nvSpPr>
          <p:cNvPr id="9" name="Prostokąt 8"/>
          <p:cNvSpPr/>
          <p:nvPr/>
        </p:nvSpPr>
        <p:spPr>
          <a:xfrm>
            <a:off x="377354" y="5364013"/>
            <a:ext cx="9937104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Naklejki należy umieszczać na produktach, sprzęcie (np. komputery, laptopy, tablety, drukarki), pojazdach itp. powstałych lub zakupionych z projektu.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Nie trzeba umieszczać naklejek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przedmiotach użytku codziennego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których znaczenie ma charakter pomocniczy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projekcie (np. meble, akcesoria biurowe np. lampki biurkowe).</a:t>
            </a:r>
          </a:p>
          <a:p>
            <a:endParaRPr lang="pl-PL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Wzoru nie można modyfikować: dodawać innych znaków, informacji itp.,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poza zmianą znaku Fundusze Europejskie na znak odpowiedniego programu.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1490" y="971525"/>
            <a:ext cx="7236804" cy="4226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2018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1"/>
          <p:cNvSpPr>
            <a:spLocks noGrp="1"/>
          </p:cNvSpPr>
          <p:nvPr>
            <p:ph type="title"/>
          </p:nvPr>
        </p:nvSpPr>
        <p:spPr>
          <a:xfrm>
            <a:off x="1025426" y="323453"/>
            <a:ext cx="8064896" cy="504056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Element przewodni – motyw marki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7354" y="1043533"/>
            <a:ext cx="6220569" cy="327873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3978" y="4413464"/>
            <a:ext cx="4104456" cy="2633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0529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ytuł 1"/>
          <p:cNvSpPr>
            <a:spLocks noGrp="1"/>
          </p:cNvSpPr>
          <p:nvPr>
            <p:ph type="title"/>
          </p:nvPr>
        </p:nvSpPr>
        <p:spPr>
          <a:xfrm>
            <a:off x="449362" y="539477"/>
            <a:ext cx="9721080" cy="122413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CIEKAWE POMYSŁY na projekty graficzne z wykorzystaniem motywu przewodniego zaproponowano w </a:t>
            </a:r>
            <a:r>
              <a:rPr lang="pl-PL" sz="2400" i="1" dirty="0">
                <a:latin typeface="Arial" panose="020B0604020202020204" pitchFamily="34" charset="0"/>
                <a:cs typeface="Arial" panose="020B0604020202020204" pitchFamily="34" charset="0"/>
              </a:rPr>
              <a:t>Księdze Tożsamości Wizualnej marki Fundusze Europejskie 2021-2027</a:t>
            </a: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2" name="Obraz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479" y="1963757"/>
            <a:ext cx="1726574" cy="2293509"/>
          </a:xfrm>
          <a:prstGeom prst="rect">
            <a:avLst/>
          </a:prstGeom>
        </p:spPr>
      </p:pic>
      <p:sp>
        <p:nvSpPr>
          <p:cNvPr id="13" name="Tytuł 1"/>
          <p:cNvSpPr txBox="1">
            <a:spLocks/>
          </p:cNvSpPr>
          <p:nvPr/>
        </p:nvSpPr>
        <p:spPr>
          <a:xfrm>
            <a:off x="188624" y="4298031"/>
            <a:ext cx="1726574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1400" b="0" dirty="0">
                <a:latin typeface="Arial" panose="020B0604020202020204" pitchFamily="34" charset="0"/>
                <a:cs typeface="Arial" panose="020B0604020202020204" pitchFamily="34" charset="0"/>
              </a:rPr>
              <a:t>artykuł prasowy</a:t>
            </a:r>
          </a:p>
        </p:txBody>
      </p:sp>
      <p:pic>
        <p:nvPicPr>
          <p:cNvPr id="14" name="Obraz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8916" y="1895405"/>
            <a:ext cx="2664296" cy="3914769"/>
          </a:xfrm>
          <a:prstGeom prst="rect">
            <a:avLst/>
          </a:prstGeom>
        </p:spPr>
      </p:pic>
      <p:sp>
        <p:nvSpPr>
          <p:cNvPr id="15" name="Tytuł 1"/>
          <p:cNvSpPr txBox="1">
            <a:spLocks/>
          </p:cNvSpPr>
          <p:nvPr/>
        </p:nvSpPr>
        <p:spPr>
          <a:xfrm>
            <a:off x="3628917" y="5838932"/>
            <a:ext cx="2664296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citilight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Obraz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56606" y="1894641"/>
            <a:ext cx="990600" cy="3429000"/>
          </a:xfrm>
          <a:prstGeom prst="rect">
            <a:avLst/>
          </a:prstGeom>
        </p:spPr>
      </p:pic>
      <p:sp>
        <p:nvSpPr>
          <p:cNvPr id="17" name="Tytuł 1"/>
          <p:cNvSpPr txBox="1">
            <a:spLocks/>
          </p:cNvSpPr>
          <p:nvPr/>
        </p:nvSpPr>
        <p:spPr>
          <a:xfrm>
            <a:off x="6692610" y="5341772"/>
            <a:ext cx="918592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1400" b="0" dirty="0">
                <a:latin typeface="Arial" panose="020B0604020202020204" pitchFamily="34" charset="0"/>
                <a:cs typeface="Arial" panose="020B0604020202020204" pitchFamily="34" charset="0"/>
              </a:rPr>
              <a:t>reklama w </a:t>
            </a:r>
            <a:r>
              <a:rPr lang="pl-PL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internecie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Obraz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6726" y="1910825"/>
            <a:ext cx="2552700" cy="914400"/>
          </a:xfrm>
          <a:prstGeom prst="rect">
            <a:avLst/>
          </a:prstGeom>
        </p:spPr>
      </p:pic>
      <p:sp>
        <p:nvSpPr>
          <p:cNvPr id="19" name="Tytuł 1"/>
          <p:cNvSpPr txBox="1">
            <a:spLocks/>
          </p:cNvSpPr>
          <p:nvPr/>
        </p:nvSpPr>
        <p:spPr>
          <a:xfrm>
            <a:off x="7731398" y="2859540"/>
            <a:ext cx="2558027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1400" b="0" dirty="0">
                <a:latin typeface="Arial" panose="020B0604020202020204" pitchFamily="34" charset="0"/>
                <a:cs typeface="Arial" panose="020B0604020202020204" pitchFamily="34" charset="0"/>
              </a:rPr>
              <a:t>reklama w </a:t>
            </a:r>
            <a:r>
              <a:rPr lang="pl-PL" sz="1400" b="0" dirty="0" err="1">
                <a:latin typeface="Arial" panose="020B0604020202020204" pitchFamily="34" charset="0"/>
                <a:cs typeface="Arial" panose="020B0604020202020204" pitchFamily="34" charset="0"/>
              </a:rPr>
              <a:t>internecie</a:t>
            </a:r>
            <a:endParaRPr lang="pl-PL" sz="14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2568" y="3255238"/>
            <a:ext cx="2568078" cy="2546617"/>
          </a:xfrm>
          <a:prstGeom prst="rect">
            <a:avLst/>
          </a:prstGeom>
        </p:spPr>
      </p:pic>
      <p:sp>
        <p:nvSpPr>
          <p:cNvPr id="21" name="Tytuł 1"/>
          <p:cNvSpPr txBox="1">
            <a:spLocks/>
          </p:cNvSpPr>
          <p:nvPr/>
        </p:nvSpPr>
        <p:spPr>
          <a:xfrm>
            <a:off x="7731398" y="5849815"/>
            <a:ext cx="3029664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1400" b="0" dirty="0">
                <a:latin typeface="Arial" panose="020B0604020202020204" pitchFamily="34" charset="0"/>
                <a:cs typeface="Arial" panose="020B0604020202020204" pitchFamily="34" charset="0"/>
              </a:rPr>
              <a:t>post w mediach społecznościowych</a:t>
            </a:r>
          </a:p>
        </p:txBody>
      </p:sp>
      <p:pic>
        <p:nvPicPr>
          <p:cNvPr id="22" name="Obraz 2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5034" y="5135678"/>
            <a:ext cx="3128203" cy="2237779"/>
          </a:xfrm>
          <a:prstGeom prst="rect">
            <a:avLst/>
          </a:prstGeom>
        </p:spPr>
      </p:pic>
      <p:sp>
        <p:nvSpPr>
          <p:cNvPr id="23" name="Tytuł 1"/>
          <p:cNvSpPr txBox="1">
            <a:spLocks/>
          </p:cNvSpPr>
          <p:nvPr/>
        </p:nvSpPr>
        <p:spPr>
          <a:xfrm>
            <a:off x="3473698" y="7142942"/>
            <a:ext cx="2664296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1400" b="0" dirty="0">
                <a:latin typeface="Arial" panose="020B0604020202020204" pitchFamily="34" charset="0"/>
                <a:cs typeface="Arial" panose="020B0604020202020204" pitchFamily="34" charset="0"/>
              </a:rPr>
              <a:t>ulotka</a:t>
            </a:r>
          </a:p>
        </p:txBody>
      </p:sp>
      <p:pic>
        <p:nvPicPr>
          <p:cNvPr id="24" name="Obraz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53197" y="2447486"/>
            <a:ext cx="1600357" cy="2245277"/>
          </a:xfrm>
          <a:prstGeom prst="rect">
            <a:avLst/>
          </a:prstGeom>
        </p:spPr>
      </p:pic>
      <p:sp>
        <p:nvSpPr>
          <p:cNvPr id="25" name="Tytuł 1"/>
          <p:cNvSpPr txBox="1">
            <a:spLocks/>
          </p:cNvSpPr>
          <p:nvPr/>
        </p:nvSpPr>
        <p:spPr>
          <a:xfrm>
            <a:off x="1953197" y="4707143"/>
            <a:ext cx="1600357" cy="23051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pl-PL" sz="1400" b="0" dirty="0">
                <a:latin typeface="Arial" panose="020B0604020202020204" pitchFamily="34" charset="0"/>
                <a:cs typeface="Arial" panose="020B0604020202020204" pitchFamily="34" charset="0"/>
              </a:rPr>
              <a:t>dyplom</a:t>
            </a:r>
          </a:p>
        </p:txBody>
      </p:sp>
    </p:spTree>
    <p:extLst>
      <p:ext uri="{BB962C8B-B14F-4D97-AF65-F5344CB8AC3E}">
        <p14:creationId xmlns:p14="http://schemas.microsoft.com/office/powerpoint/2010/main" val="6475550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upa 32"/>
          <p:cNvGrpSpPr/>
          <p:nvPr/>
        </p:nvGrpSpPr>
        <p:grpSpPr>
          <a:xfrm>
            <a:off x="183896" y="3509513"/>
            <a:ext cx="6778392" cy="3798715"/>
            <a:chOff x="1249198" y="3736910"/>
            <a:chExt cx="4355013" cy="57467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4" name="Prostokąt 33"/>
            <p:cNvSpPr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fillRef>
            <a:effect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pole tekstowe 34"/>
            <p:cNvSpPr txBox="1"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sp>
        <p:nvSpPr>
          <p:cNvPr id="21" name="Prostokąt 20"/>
          <p:cNvSpPr/>
          <p:nvPr/>
        </p:nvSpPr>
        <p:spPr>
          <a:xfrm>
            <a:off x="0" y="395461"/>
            <a:ext cx="2897634" cy="129614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02350" y="791505"/>
            <a:ext cx="2492933" cy="504056"/>
          </a:xfrm>
        </p:spPr>
        <p:txBody>
          <a:bodyPr>
            <a:noAutofit/>
          </a:bodyPr>
          <a:lstStyle/>
          <a:p>
            <a:r>
              <a:rPr lang="pl-PL" b="0" spc="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OBOWIĄZEK:</a:t>
            </a:r>
            <a:r>
              <a:rPr lang="pl-P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897633" y="395461"/>
            <a:ext cx="7794180" cy="1296144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3041650" y="467469"/>
            <a:ext cx="7650162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umieszczenie opisu projektu: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mediach społecznościowych </a:t>
            </a:r>
          </a:p>
          <a:p>
            <a:pPr marL="342900" indent="-342900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stronie internetowej (jeśli Beneficjent posiada stronę)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-1" y="1691605"/>
            <a:ext cx="10691813" cy="7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70419" y="1974843"/>
            <a:ext cx="99371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i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Publikacja opisu projektu na profilu w mediach społecznościowych jest obowiązkowa, nawet jeśli Beneficjent posiada oficjalną stronę internetową i na niej także publikuje opis projektu. W przypadku braku profilu w mediach społecznościowych, należy go założyć (założenie profilu nie wiąże się z kosztami). </a:t>
            </a:r>
          </a:p>
        </p:txBody>
      </p:sp>
      <p:sp>
        <p:nvSpPr>
          <p:cNvPr id="19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377353" y="3610517"/>
            <a:ext cx="633670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Opis projektu powinien uwzględniać: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49363" y="4117565"/>
            <a:ext cx="651292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tytuł projektu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zestawienie znaków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działania, które będą realizowane w projekcie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grupy docelowe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cel lub cele projektu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efekty, rezultaty projektu 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wartość projektu (całkowity koszt projektu)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wysokość wkładu Funduszy Europejskich</a:t>
            </a:r>
          </a:p>
          <a:p>
            <a:pPr marL="342900" indent="-342900">
              <a:spcAft>
                <a:spcPts val="300"/>
              </a:spcAft>
              <a:buFont typeface="+mj-lt"/>
              <a:buAutoNum type="arabicPeriod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hasztagi: #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FunduszeUE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lub #</a:t>
            </a:r>
            <a:r>
              <a:rPr lang="pl-PL" sz="2000" dirty="0" err="1">
                <a:latin typeface="Arial" panose="020B0604020202020204" pitchFamily="34" charset="0"/>
                <a:cs typeface="Arial" panose="020B0604020202020204" pitchFamily="34" charset="0"/>
              </a:rPr>
              <a:t>FunduszeEuropejskie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36" name="Prostokąt 35"/>
          <p:cNvSpPr/>
          <p:nvPr/>
        </p:nvSpPr>
        <p:spPr>
          <a:xfrm>
            <a:off x="7227755" y="3509512"/>
            <a:ext cx="3464057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Opis projektu powinien być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aktualizowany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Zestawienie znaków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mediach społecznościowych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 na stronie internetowej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powinno być zawsze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w wariancie </a:t>
            </a:r>
            <a:r>
              <a:rPr lang="pl-PL" b="1" dirty="0" err="1">
                <a:latin typeface="Arial" panose="020B0604020202020204" pitchFamily="34" charset="0"/>
                <a:cs typeface="Arial" panose="020B0604020202020204" pitchFamily="34" charset="0"/>
              </a:rPr>
              <a:t>pełnokolorowym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przypadku strony www finansowanej z projektu,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zestawienie znaków 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musi znaleźć się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samej górze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433898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78" y="683493"/>
            <a:ext cx="8640381" cy="575745"/>
          </a:xfrm>
        </p:spPr>
        <p:txBody>
          <a:bodyPr/>
          <a:lstStyle/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Jak właściwie oznaczyć stronę internetową?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00946" y="1374395"/>
            <a:ext cx="9712904" cy="2304056"/>
          </a:xfrm>
        </p:spPr>
        <p:txBody>
          <a:bodyPr/>
          <a:lstStyle/>
          <a:p>
            <a:pPr marL="0" indent="0">
              <a:lnSpc>
                <a:spcPct val="114000"/>
              </a:lnSpc>
              <a:buNone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Można to zrobić na dwa sposoby:</a:t>
            </a:r>
          </a:p>
          <a:p>
            <a:pPr>
              <a:lnSpc>
                <a:spcPct val="114000"/>
              </a:lnSpc>
            </a:pP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samej górze strony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tj. w widocznym miejscu nad treścią, umieść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zestawienie znaków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14000"/>
              </a:lnSpc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drugim rozwiązaniu, w widocznym miejscu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na górze strony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bez konieczności jej przewijania, </a:t>
            </a: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umieść tylko znak UE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, a zestawienie znaków – umieść np. przy opisie projektu.</a:t>
            </a:r>
          </a:p>
          <a:p>
            <a:pPr>
              <a:lnSpc>
                <a:spcPct val="114000"/>
              </a:lnSpc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lnSpc>
                <a:spcPct val="114000"/>
              </a:lnSpc>
              <a:buNone/>
            </a:pP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593377" y="3271150"/>
            <a:ext cx="8640381" cy="481432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Na stronie internetowej:</a:t>
            </a:r>
          </a:p>
        </p:txBody>
      </p:sp>
      <p:sp>
        <p:nvSpPr>
          <p:cNvPr id="6" name="Symbol zastępczy zawartości 2"/>
          <p:cNvSpPr txBox="1">
            <a:spLocks/>
          </p:cNvSpPr>
          <p:nvPr/>
        </p:nvSpPr>
        <p:spPr>
          <a:xfrm>
            <a:off x="600946" y="3995861"/>
            <a:ext cx="9712904" cy="3096344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251986" indent="-251986" algn="l" defTabSz="1007943" rtl="0" eaLnBrk="1" latinLnBrk="0" hangingPunct="1">
              <a:lnSpc>
                <a:spcPts val="2400"/>
              </a:lnSpc>
              <a:spcBef>
                <a:spcPts val="1102"/>
              </a:spcBef>
              <a:buClr>
                <a:schemeClr val="accent1"/>
              </a:buClr>
              <a:buFontTx/>
              <a:buBlip>
                <a:blip r:embed="rId3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  <a:lvl2pPr marL="755957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4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2pPr>
            <a:lvl3pPr marL="1259929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Tx/>
              <a:buBlip>
                <a:blip r:embed="rId5"/>
              </a:buBlip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3pPr>
            <a:lvl4pPr marL="1763900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4pPr>
            <a:lvl5pPr marL="2267872" indent="-251986" algn="l" defTabSz="1007943" rtl="0" eaLnBrk="1" latinLnBrk="0" hangingPunct="1">
              <a:lnSpc>
                <a:spcPts val="24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5pPr>
            <a:lvl6pPr marL="2771844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275815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779787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283758" indent="-251986" algn="l" defTabSz="1007943" rtl="0" eaLnBrk="1" latinLnBrk="0" hangingPunct="1">
              <a:lnSpc>
                <a:spcPct val="90000"/>
              </a:lnSpc>
              <a:spcBef>
                <a:spcPts val="551"/>
              </a:spcBef>
              <a:buFont typeface="Arial" panose="020B0604020202020204" pitchFamily="34" charset="0"/>
              <a:buChar char="•"/>
              <a:defRPr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l-PL" dirty="0"/>
              <a:t>Opisz krótko, jakie działania podejmiesz w ramach projektu, na czym on polega, </a:t>
            </a:r>
            <a:br>
              <a:rPr lang="pl-PL" dirty="0"/>
            </a:br>
            <a:r>
              <a:rPr lang="pl-PL" dirty="0"/>
              <a:t>tak aby każdy zrozumiał co robisz.</a:t>
            </a:r>
          </a:p>
          <a:p>
            <a:r>
              <a:rPr lang="pl-PL" dirty="0"/>
              <a:t>Daj znać dla kogo przeznaczony jest projekt, kto z niego skorzysta.</a:t>
            </a:r>
          </a:p>
          <a:p>
            <a:r>
              <a:rPr lang="pl-PL" dirty="0"/>
              <a:t>Opisz, jakie cele chcesz osiągnąć, czyli dlaczego realizujesz swój projekt.</a:t>
            </a:r>
          </a:p>
          <a:p>
            <a:r>
              <a:rPr lang="pl-PL" dirty="0"/>
              <a:t>Napisz jakie będą efekty projektu</a:t>
            </a:r>
          </a:p>
          <a:p>
            <a:r>
              <a:rPr lang="pl-PL" dirty="0"/>
              <a:t>Nie zapomnij o koszcie projektu i wysokości dofinansowania z FE.</a:t>
            </a:r>
          </a:p>
          <a:p>
            <a:r>
              <a:rPr lang="pl-PL" dirty="0"/>
              <a:t>Na koniec dodaj hasztagi: #</a:t>
            </a:r>
            <a:r>
              <a:rPr lang="pl-PL" dirty="0" err="1">
                <a:hlinkClick r:id="rId6"/>
              </a:rPr>
              <a:t>FunduszeUE</a:t>
            </a:r>
            <a:r>
              <a:rPr lang="pl-PL" dirty="0"/>
              <a:t> lub #</a:t>
            </a:r>
            <a:r>
              <a:rPr lang="pl-PL" dirty="0" err="1">
                <a:hlinkClick r:id="rId7"/>
              </a:rPr>
              <a:t>FunduszeEuropejskie</a:t>
            </a:r>
            <a:r>
              <a:rPr lang="pl-PL" dirty="0"/>
              <a:t>.</a:t>
            </a:r>
          </a:p>
          <a:p>
            <a:endParaRPr lang="pl-PL" dirty="0"/>
          </a:p>
          <a:p>
            <a:endParaRPr lang="pl-PL" dirty="0"/>
          </a:p>
        </p:txBody>
      </p:sp>
      <p:sp>
        <p:nvSpPr>
          <p:cNvPr id="7" name="Tytuł 1"/>
          <p:cNvSpPr txBox="1">
            <a:spLocks/>
          </p:cNvSpPr>
          <p:nvPr/>
        </p:nvSpPr>
        <p:spPr>
          <a:xfrm>
            <a:off x="8442250" y="5649337"/>
            <a:ext cx="2249563" cy="119044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pl-PL" sz="1800" dirty="0">
                <a:latin typeface="Arial" panose="020B0604020202020204" pitchFamily="34" charset="0"/>
                <a:cs typeface="Arial" panose="020B0604020202020204" pitchFamily="34" charset="0"/>
              </a:rPr>
              <a:t>Dziel się zdjęciami, postępami w realizacji projektu, aktualizuj treści!</a:t>
            </a:r>
          </a:p>
        </p:txBody>
      </p:sp>
    </p:spTree>
    <p:extLst>
      <p:ext uri="{BB962C8B-B14F-4D97-AF65-F5344CB8AC3E}">
        <p14:creationId xmlns:p14="http://schemas.microsoft.com/office/powerpoint/2010/main" val="14542300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0" y="3419797"/>
            <a:ext cx="10026426" cy="1116124"/>
          </a:xfrm>
          <a:prstGeom prst="rect">
            <a:avLst/>
          </a:prstGeom>
          <a:solidFill>
            <a:schemeClr val="accent4">
              <a:lumMod val="20000"/>
              <a:lumOff val="8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/>
          <p:cNvSpPr/>
          <p:nvPr/>
        </p:nvSpPr>
        <p:spPr>
          <a:xfrm>
            <a:off x="0" y="1547589"/>
            <a:ext cx="4697834" cy="50405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593378" y="611485"/>
            <a:ext cx="9649072" cy="230425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  <a:t>Od momentu podpisania umowy o dofinansowanie </a:t>
            </a:r>
            <a:b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b="0" kern="0" dirty="0">
                <a:latin typeface="Arial" panose="020B0604020202020204" pitchFamily="34" charset="0"/>
                <a:cs typeface="Arial" panose="020B0604020202020204" pitchFamily="34" charset="0"/>
              </a:rPr>
              <a:t>(do końca realizacji lub do końca okresu trwałości projektu) </a:t>
            </a:r>
            <a: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  <a:t>Beneficjent ma przywileje ale i pewne obowiązki </a:t>
            </a:r>
            <a:b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  <a:t>w zakresie komunikowania o otrzymanym wsparciu </a:t>
            </a:r>
            <a:b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  <a:t>z Funduszy Europejskich.</a:t>
            </a:r>
            <a:endParaRPr lang="pl-PL" sz="2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14000"/>
              </a:lnSpc>
            </a:pPr>
            <a:endParaRPr lang="pl-PL" sz="2600" b="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593378" y="3527809"/>
            <a:ext cx="9305541" cy="9001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pl-PL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Przywilejem jest możliwość korzystania </a:t>
            </a:r>
            <a:br>
              <a:rPr lang="pl-PL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 znaku Funduszy Europejskich i znaku Unii Europejskiej.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8699" y="4859957"/>
            <a:ext cx="1839808" cy="1038104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30947" y="4992672"/>
            <a:ext cx="3256869" cy="7630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9" t="9959" r="76919" b="15347"/>
          <a:stretch/>
        </p:blipFill>
        <p:spPr>
          <a:xfrm>
            <a:off x="3473698" y="6012085"/>
            <a:ext cx="2994429" cy="1080120"/>
          </a:xfrm>
          <a:prstGeom prst="rect">
            <a:avLst/>
          </a:prstGeom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42050" y="6170641"/>
            <a:ext cx="3256869" cy="763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918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93378" y="737207"/>
            <a:ext cx="9360942" cy="552921"/>
          </a:xfrm>
        </p:spPr>
        <p:txBody>
          <a:bodyPr/>
          <a:lstStyle/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Media społecznościowe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53658" y="1475581"/>
            <a:ext cx="8640382" cy="2160240"/>
          </a:xfrm>
        </p:spPr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Jeżeli nie posiadasz takiego profilu, musisz go założyć.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Zamieść tam obowiązkowo opis projektu.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miarę możliwości dodawaj posty informujące o tym co dzieje się w projekcie.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Pamiętaj o hasztagach: #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FunduszeUE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lub #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FunduszeEuropejskie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5666" y="3435564"/>
            <a:ext cx="3672408" cy="3641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49589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/>
          <p:nvPr/>
        </p:nvSpPr>
        <p:spPr>
          <a:xfrm>
            <a:off x="-10816" y="1744132"/>
            <a:ext cx="2825626" cy="5819418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1" name="Prostokąt 20"/>
          <p:cNvSpPr/>
          <p:nvPr/>
        </p:nvSpPr>
        <p:spPr>
          <a:xfrm>
            <a:off x="0" y="395461"/>
            <a:ext cx="2897634" cy="129614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02350" y="791505"/>
            <a:ext cx="2492933" cy="504056"/>
          </a:xfrm>
        </p:spPr>
        <p:txBody>
          <a:bodyPr>
            <a:noAutofit/>
          </a:bodyPr>
          <a:lstStyle/>
          <a:p>
            <a:r>
              <a:rPr lang="pl-PL" b="0" spc="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OBOWIĄZEK:</a:t>
            </a:r>
            <a:r>
              <a:rPr lang="pl-P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897633" y="395461"/>
            <a:ext cx="7794180" cy="1296144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3099984" y="527799"/>
            <a:ext cx="7650162" cy="108012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2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 przypadku projektu strategicznego lub którego całkowity koszt przekracza 10 mln euro, zorganizowanie wydarzenia (np. konferencji prasowej) w ważnym momencie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-1" y="1691605"/>
            <a:ext cx="10691813" cy="7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" name="Prostokąt 1"/>
          <p:cNvSpPr/>
          <p:nvPr/>
        </p:nvSpPr>
        <p:spPr>
          <a:xfrm>
            <a:off x="125994" y="1847299"/>
            <a:ext cx="2691491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w przypadku projektu, którego całkowity koszt przekracza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5 mln euro, poinformowanie IP o ważnych etapach w projekcie </a:t>
            </a:r>
            <a:b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200" dirty="0">
                <a:latin typeface="Arial" panose="020B0604020202020204" pitchFamily="34" charset="0"/>
                <a:cs typeface="Arial" panose="020B0604020202020204" pitchFamily="34" charset="0"/>
              </a:rPr>
              <a:t>i planowanych wydarzeniach promocyjnych</a:t>
            </a:r>
          </a:p>
        </p:txBody>
      </p:sp>
      <p:sp>
        <p:nvSpPr>
          <p:cNvPr id="16" name="Prostokąt 15"/>
          <p:cNvSpPr/>
          <p:nvPr/>
        </p:nvSpPr>
        <p:spPr>
          <a:xfrm>
            <a:off x="2820160" y="1748009"/>
            <a:ext cx="77473" cy="5811665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17" name="Prostokąt 16"/>
          <p:cNvSpPr/>
          <p:nvPr/>
        </p:nvSpPr>
        <p:spPr>
          <a:xfrm>
            <a:off x="3473698" y="2267669"/>
            <a:ext cx="67687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Niezależnie czy jest obowiązek, czy też nie, prosimy o informowanie nas o ciekawych wydarzeniach w projekcie lub o wejściu </a:t>
            </a:r>
            <a:b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 kluczowy etap jego realizacji. 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Wystarczy napisać o tym na adresy email: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inauguracja.fel@lodzkie.pl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wup.fel@wup.lodz.pl</a:t>
            </a:r>
          </a:p>
          <a:p>
            <a:endParaRPr lang="pl-PL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400" dirty="0">
                <a:latin typeface="Arial" panose="020B0604020202020204" pitchFamily="34" charset="0"/>
                <a:cs typeface="Arial" panose="020B0604020202020204" pitchFamily="34" charset="0"/>
              </a:rPr>
              <a:t>Chętnie wesprzemy projekt promocyjnie poprzez np. publikację informacji na Facebooku lub rozsyłając newsletter.</a:t>
            </a:r>
          </a:p>
        </p:txBody>
      </p:sp>
    </p:spTree>
    <p:extLst>
      <p:ext uri="{BB962C8B-B14F-4D97-AF65-F5344CB8AC3E}">
        <p14:creationId xmlns:p14="http://schemas.microsoft.com/office/powerpoint/2010/main" val="6595930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0" y="395461"/>
            <a:ext cx="2897634" cy="86409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02350" y="575481"/>
            <a:ext cx="2492933" cy="504056"/>
          </a:xfrm>
        </p:spPr>
        <p:txBody>
          <a:bodyPr>
            <a:noAutofit/>
          </a:bodyPr>
          <a:lstStyle/>
          <a:p>
            <a:r>
              <a:rPr lang="pl-PL" b="0" spc="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OBOWIĄZEK:</a:t>
            </a:r>
            <a:r>
              <a:rPr lang="pl-P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897633" y="395461"/>
            <a:ext cx="7794180" cy="864096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3041650" y="467469"/>
            <a:ext cx="750444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dokumentowanie działań informacyjnych </a:t>
            </a:r>
            <a:br>
              <a:rPr lang="pl-PL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promocyjnych prowadzonych w projekcie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-1" y="1259557"/>
            <a:ext cx="10691813" cy="7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18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377354" y="1620043"/>
            <a:ext cx="4824536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b="0" dirty="0">
                <a:latin typeface="Arial" panose="020B0604020202020204" pitchFamily="34" charset="0"/>
                <a:cs typeface="Arial" panose="020B0604020202020204" pitchFamily="34" charset="0"/>
              </a:rPr>
              <a:t>Przykłady dokumentowania: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845" y="2340569"/>
            <a:ext cx="5052060" cy="3238500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16898" y="3087189"/>
            <a:ext cx="5029200" cy="314706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36340" y="1511585"/>
            <a:ext cx="5036820" cy="1508760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022" y="5652045"/>
            <a:ext cx="5029200" cy="1226820"/>
          </a:xfrm>
          <a:prstGeom prst="rect">
            <a:avLst/>
          </a:prstGeom>
        </p:spPr>
      </p:pic>
      <p:pic>
        <p:nvPicPr>
          <p:cNvPr id="10" name="Obraz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6898" y="6251123"/>
            <a:ext cx="5044440" cy="102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3396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0" y="395461"/>
            <a:ext cx="2897634" cy="1296144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02350" y="773503"/>
            <a:ext cx="2492933" cy="504056"/>
          </a:xfrm>
        </p:spPr>
        <p:txBody>
          <a:bodyPr>
            <a:noAutofit/>
          </a:bodyPr>
          <a:lstStyle/>
          <a:p>
            <a:r>
              <a:rPr lang="pl-PL" b="0" spc="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OBOWIĄZEK:</a:t>
            </a:r>
            <a:r>
              <a:rPr lang="pl-P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897633" y="395461"/>
            <a:ext cx="7794180" cy="1296144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3041650" y="467469"/>
            <a:ext cx="750444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wprowadzanie aktualnych danych do wyszukiwarki wsparcia dla potencjalnych uczestników projektu, dostępnej na Portalu Funduszy Europejskich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0" y="1655601"/>
            <a:ext cx="10691813" cy="7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5446" y="2951745"/>
            <a:ext cx="8280920" cy="4165862"/>
          </a:xfrm>
          <a:prstGeom prst="rect">
            <a:avLst/>
          </a:prstGeom>
        </p:spPr>
      </p:pic>
      <p:sp>
        <p:nvSpPr>
          <p:cNvPr id="15" name="Prostokąt 14"/>
          <p:cNvSpPr/>
          <p:nvPr/>
        </p:nvSpPr>
        <p:spPr>
          <a:xfrm>
            <a:off x="8656" y="1907629"/>
            <a:ext cx="6921426" cy="7200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Tytuł 1"/>
          <p:cNvSpPr txBox="1">
            <a:spLocks/>
          </p:cNvSpPr>
          <p:nvPr/>
        </p:nvSpPr>
        <p:spPr>
          <a:xfrm>
            <a:off x="188675" y="2051645"/>
            <a:ext cx="6597391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www.funduszeeuropejskie.gov.pl</a:t>
            </a:r>
          </a:p>
        </p:txBody>
      </p:sp>
    </p:spTree>
    <p:extLst>
      <p:ext uri="{BB962C8B-B14F-4D97-AF65-F5344CB8AC3E}">
        <p14:creationId xmlns:p14="http://schemas.microsoft.com/office/powerpoint/2010/main" val="14660696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/>
          <p:nvPr/>
        </p:nvGrpSpPr>
        <p:grpSpPr>
          <a:xfrm>
            <a:off x="1097434" y="3106216"/>
            <a:ext cx="9594379" cy="529605"/>
            <a:chOff x="443590" y="5461316"/>
            <a:chExt cx="5160622" cy="574675"/>
          </a:xfrm>
          <a:gradFill>
            <a:gsLst>
              <a:gs pos="0">
                <a:srgbClr val="FFFF00"/>
              </a:gs>
              <a:gs pos="0">
                <a:srgbClr val="FFDE53"/>
              </a:gs>
              <a:gs pos="0">
                <a:srgbClr val="FFCC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7" name="Prostokąt 6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pole tekstowe 7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sp>
        <p:nvSpPr>
          <p:cNvPr id="3" name="Tytuł 1"/>
          <p:cNvSpPr>
            <a:spLocks noGrp="1"/>
          </p:cNvSpPr>
          <p:nvPr>
            <p:ph type="title"/>
          </p:nvPr>
        </p:nvSpPr>
        <p:spPr>
          <a:xfrm>
            <a:off x="1097434" y="323453"/>
            <a:ext cx="8856984" cy="1080120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Przygotowując materiały informacyjne i promocyjne należy pamiętać o prostym języku i dostępności</a:t>
            </a:r>
          </a:p>
        </p:txBody>
      </p:sp>
      <p:sp>
        <p:nvSpPr>
          <p:cNvPr id="5" name="Prostokąt 4"/>
          <p:cNvSpPr/>
          <p:nvPr/>
        </p:nvSpPr>
        <p:spPr>
          <a:xfrm>
            <a:off x="593378" y="1691605"/>
            <a:ext cx="9649072" cy="19168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Materiały informacyjne i promocyjne przygotowywane w ramach projektów dofinansowanych z Funduszy Europejskich powinny być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dostępne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 w rozumieniu zapisów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Wytycznych dotyczących realizacji zasad równościowych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ramach funduszy unijnych na lata 2021-2027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, w tym załącznika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pn. </a:t>
            </a:r>
            <a:r>
              <a:rPr lang="pl-PL" sz="2400" b="1" dirty="0">
                <a:latin typeface="Arial" panose="020B0604020202020204" pitchFamily="34" charset="0"/>
                <a:cs typeface="Arial" panose="020B0604020202020204" pitchFamily="34" charset="0"/>
              </a:rPr>
              <a:t>Standardy dostępności dla polityki spójności 2021-2027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rostokąt 1"/>
          <p:cNvSpPr/>
          <p:nvPr/>
        </p:nvSpPr>
        <p:spPr>
          <a:xfrm>
            <a:off x="1745506" y="3851845"/>
            <a:ext cx="8001101" cy="224676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Standard szkoleniowy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Standard informacyjno-promocyjny, w tym m.in. Informacja pisana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Standard transportowy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Standard cyfrowy</a:t>
            </a:r>
          </a:p>
          <a:p>
            <a:pPr marL="342900" indent="-342900">
              <a:spcAft>
                <a:spcPts val="1200"/>
              </a:spcAft>
              <a:buFont typeface="Wingdings" panose="05000000000000000000" pitchFamily="2" charset="2"/>
              <a:buChar char="§"/>
            </a:pP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Standard architektoniczny.</a:t>
            </a:r>
          </a:p>
        </p:txBody>
      </p:sp>
    </p:spTree>
    <p:extLst>
      <p:ext uri="{BB962C8B-B14F-4D97-AF65-F5344CB8AC3E}">
        <p14:creationId xmlns:p14="http://schemas.microsoft.com/office/powerpoint/2010/main" val="29102334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53418" y="1691605"/>
            <a:ext cx="9072528" cy="1080001"/>
          </a:xfrm>
        </p:spPr>
        <p:txBody>
          <a:bodyPr>
            <a:no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Jak powinieneś informować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o wsparciu z Funduszy Europejskich?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673497" y="2915422"/>
            <a:ext cx="7488833" cy="1728034"/>
          </a:xfrm>
        </p:spPr>
        <p:txBody>
          <a:bodyPr>
            <a:normAutofit/>
          </a:bodyPr>
          <a:lstStyle/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Używaj prostego języka.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Pisz zrozumiale dla osób, do których kierujesz komunikat.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Stosuj proste i jasne wyrażenia.</a:t>
            </a:r>
          </a:p>
          <a:p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Ogranicz trudne i techniczne terminy.</a:t>
            </a:r>
          </a:p>
          <a:p>
            <a:pPr marL="0" indent="0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4015AA-59F6-416B-87A6-8E3D940284E2}" type="slidenum">
              <a:rPr lang="pl-PL" smtClean="0"/>
              <a:pPr/>
              <a:t>25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8202332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-1" y="1187549"/>
            <a:ext cx="10691813" cy="424847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 algn="ctr">
              <a:lnSpc>
                <a:spcPct val="114000"/>
              </a:lnSpc>
            </a:pPr>
            <a:r>
              <a:rPr lang="pl-PL" sz="3400" kern="0" dirty="0">
                <a:latin typeface="Arial" panose="020B0604020202020204" pitchFamily="34" charset="0"/>
                <a:cs typeface="Arial" panose="020B0604020202020204" pitchFamily="34" charset="0"/>
              </a:rPr>
              <a:t>Podstawowe obowiązki </a:t>
            </a:r>
          </a:p>
          <a:p>
            <a:pPr algn="ctr">
              <a:lnSpc>
                <a:spcPct val="114000"/>
              </a:lnSpc>
            </a:pPr>
            <a:r>
              <a:rPr lang="pl-PL" sz="3400" kern="0" dirty="0">
                <a:latin typeface="Arial" panose="020B0604020202020204" pitchFamily="34" charset="0"/>
                <a:cs typeface="Arial" panose="020B0604020202020204" pitchFamily="34" charset="0"/>
              </a:rPr>
              <a:t>informacyjno-promocyjne nie są uciążliwe, </a:t>
            </a:r>
          </a:p>
          <a:p>
            <a:pPr algn="ctr">
              <a:lnSpc>
                <a:spcPct val="114000"/>
              </a:lnSpc>
            </a:pPr>
            <a:r>
              <a:rPr lang="pl-PL" sz="3400" kern="0" dirty="0">
                <a:latin typeface="Arial" panose="020B0604020202020204" pitchFamily="34" charset="0"/>
                <a:cs typeface="Arial" panose="020B0604020202020204" pitchFamily="34" charset="0"/>
              </a:rPr>
              <a:t>ale konieczne i podlegają kontroli.</a:t>
            </a:r>
          </a:p>
          <a:p>
            <a:pPr algn="ctr">
              <a:lnSpc>
                <a:spcPct val="114000"/>
              </a:lnSpc>
            </a:pPr>
            <a:r>
              <a:rPr lang="pl-PL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>
              <a:lnSpc>
                <a:spcPct val="114000"/>
              </a:lnSpc>
            </a:pPr>
            <a:r>
              <a:rPr lang="pl-PL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W przypadku niewywiązywania się </a:t>
            </a:r>
          </a:p>
          <a:p>
            <a:pPr algn="ctr">
              <a:lnSpc>
                <a:spcPct val="114000"/>
              </a:lnSpc>
            </a:pPr>
            <a:r>
              <a:rPr lang="pl-PL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z obowiązków informacyjno-promocyjnych, </a:t>
            </a:r>
          </a:p>
          <a:p>
            <a:pPr algn="ctr">
              <a:lnSpc>
                <a:spcPct val="114000"/>
              </a:lnSpc>
            </a:pPr>
            <a:r>
              <a:rPr lang="pl-PL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wartość dofinansowania projektu może ulec pomniejszeniu </a:t>
            </a:r>
            <a:r>
              <a:rPr lang="pl-PL" sz="2800" b="0" i="1" kern="0" dirty="0">
                <a:latin typeface="Arial" panose="020B0604020202020204" pitchFamily="34" charset="0"/>
                <a:cs typeface="Arial" panose="020B0604020202020204" pitchFamily="34" charset="0"/>
              </a:rPr>
              <a:t>(pomniejszenie może wynieść do 3% kwoty dofinansowania </a:t>
            </a:r>
            <a:br>
              <a:rPr lang="pl-PL" sz="2800" b="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0" i="1" kern="0" dirty="0">
                <a:latin typeface="Arial" panose="020B0604020202020204" pitchFamily="34" charset="0"/>
                <a:cs typeface="Arial" panose="020B0604020202020204" pitchFamily="34" charset="0"/>
              </a:rPr>
              <a:t>- szczegółowe informacje w załączniku </a:t>
            </a:r>
            <a:br>
              <a:rPr lang="pl-PL" sz="2800" b="0" i="1" kern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800" b="0" i="1" kern="0" dirty="0">
                <a:latin typeface="Arial" panose="020B0604020202020204" pitchFamily="34" charset="0"/>
                <a:cs typeface="Arial" panose="020B0604020202020204" pitchFamily="34" charset="0"/>
              </a:rPr>
              <a:t>do umowy o dofinansowanie projektu)</a:t>
            </a:r>
            <a:r>
              <a:rPr lang="pl-PL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16317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1601490" y="2915741"/>
            <a:ext cx="7245570" cy="324036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Oddział promocji i informacji</a:t>
            </a:r>
          </a:p>
          <a:p>
            <a:r>
              <a:rPr lang="pl-PL" sz="2400" b="0" kern="0" dirty="0">
                <a:latin typeface="Arial" panose="020B0604020202020204" pitchFamily="34" charset="0"/>
                <a:cs typeface="Arial" panose="020B0604020202020204" pitchFamily="34" charset="0"/>
              </a:rPr>
              <a:t>w Wydziale Obsługi Funduszy Europejskich</a:t>
            </a:r>
          </a:p>
          <a:p>
            <a:r>
              <a:rPr lang="pl-PL" sz="2800" b="0" kern="0" dirty="0">
                <a:latin typeface="Arial" panose="020B0604020202020204" pitchFamily="34" charset="0"/>
                <a:cs typeface="Arial" panose="020B0604020202020204" pitchFamily="34" charset="0"/>
              </a:rPr>
              <a:t>Łódź, ul. Wólczańska 49, pok. 1.03 i 1.04 </a:t>
            </a:r>
          </a:p>
          <a:p>
            <a:endParaRPr lang="pl-P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tel. (42) 638-91-30, 638-91-39 </a:t>
            </a:r>
          </a:p>
          <a:p>
            <a:r>
              <a:rPr lang="pl-PL" sz="2800" kern="0" dirty="0">
                <a:latin typeface="Arial" panose="020B0604020202020204" pitchFamily="34" charset="0"/>
                <a:cs typeface="Arial" panose="020B0604020202020204" pitchFamily="34" charset="0"/>
              </a:rPr>
              <a:t>e-mail: wup.fel@wup.lodz.pl</a:t>
            </a:r>
          </a:p>
          <a:p>
            <a:endParaRPr lang="pl-P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pl-PL" sz="2800" kern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44335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5">
            <a:extLst>
              <a:ext uri="{FF2B5EF4-FFF2-40B4-BE49-F238E27FC236}">
                <a16:creationId xmlns:a16="http://schemas.microsoft.com/office/drawing/2014/main" id="{0CD17717-5751-F730-50BD-CBB39F5763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5626" y="5436021"/>
            <a:ext cx="7559675" cy="705572"/>
          </a:xfrm>
        </p:spPr>
        <p:txBody>
          <a:bodyPr/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Dziękujemy za uwagę</a:t>
            </a:r>
          </a:p>
        </p:txBody>
      </p:sp>
      <p:pic>
        <p:nvPicPr>
          <p:cNvPr id="7" name="Symbol zastępczy obrazu 3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959" b="13959"/>
          <a:stretch>
            <a:fillRect/>
          </a:stretch>
        </p:blipFill>
        <p:spPr/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id="{CB5BAE61-BFC6-D324-D1BC-96B25123386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06" y="6414395"/>
            <a:ext cx="10691813" cy="1076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9948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5849962" y="827509"/>
            <a:ext cx="4841851" cy="504056"/>
          </a:xfrm>
          <a:prstGeom prst="rect">
            <a:avLst/>
          </a:prstGeom>
          <a:solidFill>
            <a:srgbClr val="FFCC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593378" y="395461"/>
            <a:ext cx="9145016" cy="100811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pl-PL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Stosowanie oznakowania </a:t>
            </a:r>
            <a:r>
              <a:rPr lang="pl-PL" sz="2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duży przywilej, </a:t>
            </a:r>
          </a:p>
          <a:p>
            <a:pPr>
              <a:lnSpc>
                <a:spcPct val="114000"/>
              </a:lnSpc>
            </a:pPr>
            <a:r>
              <a:rPr lang="pl-PL" sz="2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ale także </a:t>
            </a:r>
            <a:r>
              <a:rPr lang="pl-PL" sz="260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</a:t>
            </a:r>
            <a:r>
              <a:rPr lang="pl-PL" sz="2600" b="0" kern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Prostokąt 1"/>
          <p:cNvSpPr/>
          <p:nvPr/>
        </p:nvSpPr>
        <p:spPr>
          <a:xfrm>
            <a:off x="521370" y="1547589"/>
            <a:ext cx="9865096" cy="58369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Należy odpowiednio oznaczać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dokumenty dotyczące projektu </a:t>
            </a:r>
            <a:b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dokumentację związaną z wyborem wykonawców, umowy, ogłoszenia, raporty itp. oraz wszystkie podjęte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działania</a:t>
            </a:r>
            <a:b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informacyjne i promocyjne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np. ulotki, stronę internetową,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newsletter, materiały filmowe, materiały dla prasy, spotkania.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 sama zasada obowiązuje w przypadku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dokumentów </a:t>
            </a:r>
            <a:b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materiałów przeznaczonych dla uczestników projektu </a:t>
            </a:r>
            <a:b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np. zaświadczeń, certyfikatów, materiałów informacyjnych, </a:t>
            </a:r>
            <a:b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programów szkoleń i warsztatów, list obecności itp.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Oznakowane muszą być także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miejsca realizacji projektu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Trwałe </a:t>
            </a:r>
            <a:r>
              <a:rPr lang="pl-PL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naklejki</a:t>
            </a:r>
            <a:r>
              <a:rPr lang="pl-PL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 oznakowaniem należy umieścić na wybranym sprzęcie, pojazdach itp., zakupionych w projekcie.</a:t>
            </a:r>
          </a:p>
        </p:txBody>
      </p:sp>
    </p:spTree>
    <p:extLst>
      <p:ext uri="{BB962C8B-B14F-4D97-AF65-F5344CB8AC3E}">
        <p14:creationId xmlns:p14="http://schemas.microsoft.com/office/powerpoint/2010/main" val="750149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ytuł 3">
            <a:extLst>
              <a:ext uri="{FF2B5EF4-FFF2-40B4-BE49-F238E27FC236}">
                <a16:creationId xmlns:a16="http://schemas.microsoft.com/office/drawing/2014/main" id="{2726208F-D6F7-1381-5132-3B60A6BFE74B}"/>
              </a:ext>
            </a:extLst>
          </p:cNvPr>
          <p:cNvSpPr txBox="1">
            <a:spLocks/>
          </p:cNvSpPr>
          <p:nvPr/>
        </p:nvSpPr>
        <p:spPr>
          <a:xfrm>
            <a:off x="737394" y="1331565"/>
            <a:ext cx="8856984" cy="295232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4000"/>
              </a:lnSpc>
              <a:spcBef>
                <a:spcPct val="0"/>
              </a:spcBef>
              <a:buNone/>
              <a:defRPr sz="32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14000"/>
              </a:lnSpc>
            </a:pPr>
            <a: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  <a:t>Nie ma obowiązku </a:t>
            </a:r>
            <a:r>
              <a:rPr lang="pl-PL" sz="2600" b="0" kern="0" dirty="0">
                <a:latin typeface="Arial" panose="020B0604020202020204" pitchFamily="34" charset="0"/>
                <a:cs typeface="Arial" panose="020B0604020202020204" pitchFamily="34" charset="0"/>
              </a:rPr>
              <a:t>uzupełnienia odpowiednimi znakami dokumentacji powstałej </a:t>
            </a:r>
            <a:r>
              <a:rPr lang="pl-PL" sz="2600" kern="0" dirty="0">
                <a:latin typeface="Arial" panose="020B0604020202020204" pitchFamily="34" charset="0"/>
                <a:cs typeface="Arial" panose="020B0604020202020204" pitchFamily="34" charset="0"/>
              </a:rPr>
              <a:t>w okresie poprzedzającym moment podpisania umowy o dofinansowanie</a:t>
            </a:r>
            <a:r>
              <a:rPr lang="pl-PL" sz="2600" b="0" kern="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14000"/>
              </a:lnSpc>
              <a:spcBef>
                <a:spcPts val="1800"/>
              </a:spcBef>
            </a:pPr>
            <a:r>
              <a:rPr lang="pl-PL" sz="2600" b="0" kern="0" dirty="0">
                <a:latin typeface="Arial" panose="020B0604020202020204" pitchFamily="34" charset="0"/>
                <a:cs typeface="Arial" panose="020B0604020202020204" pitchFamily="34" charset="0"/>
              </a:rPr>
              <a:t>Można ewentualnie oznaczyć segregatory, w których przechowywane są dokumenty dotyczące realizacji projektu.</a:t>
            </a:r>
          </a:p>
        </p:txBody>
      </p:sp>
    </p:spTree>
    <p:extLst>
      <p:ext uri="{BB962C8B-B14F-4D97-AF65-F5344CB8AC3E}">
        <p14:creationId xmlns:p14="http://schemas.microsoft.com/office/powerpoint/2010/main" val="33471741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1"/>
          <p:cNvSpPr>
            <a:spLocks noGrp="1"/>
          </p:cNvSpPr>
          <p:nvPr>
            <p:ph type="title"/>
          </p:nvPr>
        </p:nvSpPr>
        <p:spPr>
          <a:xfrm>
            <a:off x="1097434" y="323453"/>
            <a:ext cx="8640381" cy="1080120"/>
          </a:xfrm>
        </p:spPr>
        <p:txBody>
          <a:bodyPr>
            <a:normAutofit fontScale="90000"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Strony internetowe wspierające Beneficjentów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realizacji obowiązków informacyjno-promocyjnych</a:t>
            </a:r>
          </a:p>
        </p:txBody>
      </p:sp>
      <p:sp>
        <p:nvSpPr>
          <p:cNvPr id="3" name="Prostokąt 2"/>
          <p:cNvSpPr/>
          <p:nvPr/>
        </p:nvSpPr>
        <p:spPr>
          <a:xfrm>
            <a:off x="0" y="1625507"/>
            <a:ext cx="5777954" cy="7200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Tytuł 1"/>
          <p:cNvSpPr txBox="1">
            <a:spLocks/>
          </p:cNvSpPr>
          <p:nvPr/>
        </p:nvSpPr>
        <p:spPr>
          <a:xfrm>
            <a:off x="180019" y="1769523"/>
            <a:ext cx="5417915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www.funduszeUE.</a:t>
            </a:r>
            <a:r>
              <a:rPr lang="pl-PL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lodzkie</a:t>
            </a: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.pl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2584EAA0-1F0B-9B07-4933-539E5AC9FF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0019" y="2489603"/>
            <a:ext cx="10156208" cy="2054569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id="{6D089176-0BC4-CA4E-C575-C9721BD922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0019" y="4692444"/>
            <a:ext cx="7146106" cy="2672682"/>
          </a:xfrm>
          <a:prstGeom prst="rect">
            <a:avLst/>
          </a:prstGeom>
        </p:spPr>
      </p:pic>
      <p:cxnSp>
        <p:nvCxnSpPr>
          <p:cNvPr id="11" name="Łącznik łamany 10"/>
          <p:cNvCxnSpPr/>
          <p:nvPr/>
        </p:nvCxnSpPr>
        <p:spPr>
          <a:xfrm rot="10800000" flipV="1">
            <a:off x="6426026" y="4499916"/>
            <a:ext cx="3772886" cy="1512168"/>
          </a:xfrm>
          <a:prstGeom prst="bentConnector3">
            <a:avLst>
              <a:gd name="adj1" fmla="val 46252"/>
            </a:avLst>
          </a:prstGeom>
          <a:ln w="22225">
            <a:solidFill>
              <a:srgbClr val="C00000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69278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-2652" y="539477"/>
            <a:ext cx="6140646" cy="720080"/>
          </a:xfrm>
          <a:prstGeom prst="rect">
            <a:avLst/>
          </a:prstGeom>
          <a:solidFill>
            <a:srgbClr val="CC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1"/>
          <p:cNvSpPr txBox="1">
            <a:spLocks/>
          </p:cNvSpPr>
          <p:nvPr/>
        </p:nvSpPr>
        <p:spPr>
          <a:xfrm>
            <a:off x="177367" y="683493"/>
            <a:ext cx="5888619" cy="43204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www.funduszeUE.</a:t>
            </a:r>
            <a:r>
              <a:rPr lang="pl-PL" sz="3200" u="sng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wup.lodz</a:t>
            </a:r>
            <a:r>
              <a:rPr lang="pl-PL" sz="3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.pl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9DAC9672-F74B-FD22-5AB7-955777A77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672" y="1691605"/>
            <a:ext cx="10386467" cy="4623189"/>
          </a:xfrm>
          <a:prstGeom prst="rect">
            <a:avLst/>
          </a:prstGeom>
        </p:spPr>
      </p:pic>
      <p:sp>
        <p:nvSpPr>
          <p:cNvPr id="7" name="Strzałka: w prawo 6">
            <a:extLst>
              <a:ext uri="{FF2B5EF4-FFF2-40B4-BE49-F238E27FC236}">
                <a16:creationId xmlns:a16="http://schemas.microsoft.com/office/drawing/2014/main" id="{38E9B926-A218-286F-24C5-C7C2CAAF0484}"/>
              </a:ext>
            </a:extLst>
          </p:cNvPr>
          <p:cNvSpPr/>
          <p:nvPr/>
        </p:nvSpPr>
        <p:spPr>
          <a:xfrm rot="8112021">
            <a:off x="6050544" y="4483407"/>
            <a:ext cx="1008112" cy="576064"/>
          </a:xfrm>
          <a:prstGeom prst="rightArrow">
            <a:avLst>
              <a:gd name="adj1" fmla="val 32178"/>
              <a:gd name="adj2" fmla="val 54456"/>
            </a:avLst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844400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0" y="1599573"/>
            <a:ext cx="10700647" cy="177523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025426" y="323453"/>
            <a:ext cx="8712389" cy="934290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Dokumenty wskazujące obowiązki informacyjno-promocyjne Beneficjentów i sposób ich realizacji</a:t>
            </a:r>
          </a:p>
        </p:txBody>
      </p:sp>
      <p:sp>
        <p:nvSpPr>
          <p:cNvPr id="2" name="Prostokąt 1"/>
          <p:cNvSpPr/>
          <p:nvPr/>
        </p:nvSpPr>
        <p:spPr>
          <a:xfrm>
            <a:off x="890244" y="1671581"/>
            <a:ext cx="981040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ROZPORZĄDZENIE PARLAMENTU EUROPEJSKIEGO I RADY (UE) 2021/1060 </a:t>
            </a:r>
            <a:b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z dnia 24 czerwca 2021 r.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ustanawiające wspólne przepisy dotyczące Europejskiego Funduszu Rozwoju Regionalnego, Europejskiego Funduszu Społecznego Plus, Funduszu Spójności, Funduszu na rzecz Sprawiedliwej Transformacji i Europejskiego Funduszu Morskiego, Rybackiego i Akwakultury (…) </a:t>
            </a:r>
            <a:r>
              <a:rPr lang="pl-PL" sz="2000" i="1" dirty="0">
                <a:latin typeface="Arial" panose="020B0604020202020204" pitchFamily="34" charset="0"/>
                <a:cs typeface="Arial" panose="020B0604020202020204" pitchFamily="34" charset="0"/>
              </a:rPr>
              <a:t>(rozporządzenie ogólne)</a:t>
            </a:r>
          </a:p>
        </p:txBody>
      </p:sp>
      <p:sp>
        <p:nvSpPr>
          <p:cNvPr id="9" name="Prostokąt 8"/>
          <p:cNvSpPr/>
          <p:nvPr/>
        </p:nvSpPr>
        <p:spPr>
          <a:xfrm>
            <a:off x="0" y="4954107"/>
            <a:ext cx="10700647" cy="77256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9"/>
          <p:cNvSpPr/>
          <p:nvPr/>
        </p:nvSpPr>
        <p:spPr>
          <a:xfrm>
            <a:off x="908542" y="5026115"/>
            <a:ext cx="978327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Podręcznik wnioskodawcy i beneficjenta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Funduszy Europejskich </a:t>
            </a:r>
            <a:b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na lata 2021-2027 </a:t>
            </a: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w zakresie informacji i promocji</a:t>
            </a:r>
          </a:p>
        </p:txBody>
      </p:sp>
      <p:sp>
        <p:nvSpPr>
          <p:cNvPr id="11" name="Pięciokąt 10"/>
          <p:cNvSpPr/>
          <p:nvPr/>
        </p:nvSpPr>
        <p:spPr>
          <a:xfrm>
            <a:off x="0" y="4863541"/>
            <a:ext cx="890244" cy="936104"/>
          </a:xfrm>
          <a:prstGeom prst="homePlate">
            <a:avLst/>
          </a:prstGeom>
          <a:solidFill>
            <a:srgbClr val="FFC000">
              <a:alpha val="70000"/>
            </a:srgbClr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ięciokąt 12"/>
          <p:cNvSpPr/>
          <p:nvPr/>
        </p:nvSpPr>
        <p:spPr>
          <a:xfrm>
            <a:off x="0" y="2019137"/>
            <a:ext cx="890244" cy="936104"/>
          </a:xfrm>
          <a:prstGeom prst="homePlate">
            <a:avLst/>
          </a:prstGeom>
          <a:solidFill>
            <a:srgbClr val="FFC000">
              <a:alpha val="70000"/>
            </a:srgbClr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rostokąt 13"/>
          <p:cNvSpPr/>
          <p:nvPr/>
        </p:nvSpPr>
        <p:spPr>
          <a:xfrm>
            <a:off x="-10616" y="6084581"/>
            <a:ext cx="10700647" cy="940224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rostokąt 14"/>
          <p:cNvSpPr/>
          <p:nvPr/>
        </p:nvSpPr>
        <p:spPr>
          <a:xfrm>
            <a:off x="887387" y="6080186"/>
            <a:ext cx="978327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500"/>
              </a:lnSpc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Księga Tożsamości Wizualnej marki Fundusze Europejskie 2021-2027</a:t>
            </a:r>
          </a:p>
          <a:p>
            <a:pPr>
              <a:lnSpc>
                <a:spcPts val="3500"/>
              </a:lnSpc>
            </a:pPr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Karta Wizualizacji Fundusze Europejskie dla Łódzkiego 2021-2027</a:t>
            </a:r>
          </a:p>
        </p:txBody>
      </p:sp>
      <p:sp>
        <p:nvSpPr>
          <p:cNvPr id="16" name="Pięciokąt 15"/>
          <p:cNvSpPr/>
          <p:nvPr/>
        </p:nvSpPr>
        <p:spPr>
          <a:xfrm>
            <a:off x="-13473" y="6077249"/>
            <a:ext cx="890244" cy="936104"/>
          </a:xfrm>
          <a:prstGeom prst="homePlate">
            <a:avLst/>
          </a:prstGeom>
          <a:solidFill>
            <a:srgbClr val="FFC000">
              <a:alpha val="70000"/>
            </a:srgbClr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/>
          <p:cNvSpPr/>
          <p:nvPr/>
        </p:nvSpPr>
        <p:spPr>
          <a:xfrm>
            <a:off x="0" y="3744794"/>
            <a:ext cx="10700647" cy="772562"/>
          </a:xfrm>
          <a:prstGeom prst="rect">
            <a:avLst/>
          </a:prstGeom>
          <a:solidFill>
            <a:schemeClr val="bg1">
              <a:lumMod val="75000"/>
              <a:alpha val="40000"/>
            </a:schemeClr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rostokąt 17"/>
          <p:cNvSpPr/>
          <p:nvPr/>
        </p:nvSpPr>
        <p:spPr>
          <a:xfrm>
            <a:off x="917376" y="3914893"/>
            <a:ext cx="978327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>
                <a:latin typeface="Arial" panose="020B0604020202020204" pitchFamily="34" charset="0"/>
                <a:cs typeface="Arial" panose="020B0604020202020204" pitchFamily="34" charset="0"/>
              </a:rPr>
              <a:t>Umowa o dofinansowanie projektu </a:t>
            </a:r>
            <a:r>
              <a:rPr lang="pl-PL" sz="2000" dirty="0">
                <a:latin typeface="Arial" panose="020B0604020202020204" pitchFamily="34" charset="0"/>
                <a:cs typeface="Arial" panose="020B0604020202020204" pitchFamily="34" charset="0"/>
              </a:rPr>
              <a:t>w ramach FEŁ 2021-2027</a:t>
            </a:r>
          </a:p>
        </p:txBody>
      </p:sp>
      <p:sp>
        <p:nvSpPr>
          <p:cNvPr id="19" name="Pięciokąt 18"/>
          <p:cNvSpPr/>
          <p:nvPr/>
        </p:nvSpPr>
        <p:spPr>
          <a:xfrm>
            <a:off x="-2857" y="3646896"/>
            <a:ext cx="890244" cy="936104"/>
          </a:xfrm>
          <a:prstGeom prst="homePlate">
            <a:avLst/>
          </a:prstGeom>
          <a:solidFill>
            <a:srgbClr val="FFC000">
              <a:alpha val="70000"/>
            </a:srgbClr>
          </a:solidFill>
          <a:ln w="6350">
            <a:solidFill>
              <a:schemeClr val="bg1">
                <a:lumMod val="65000"/>
              </a:schemeClr>
            </a:solidFill>
          </a:ln>
          <a:effectLst>
            <a:outerShdw blurRad="508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38085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1025426" y="323453"/>
            <a:ext cx="9505056" cy="934290"/>
          </a:xfrm>
        </p:spPr>
        <p:txBody>
          <a:bodyPr>
            <a:normAutofit/>
          </a:bodyPr>
          <a:lstStyle/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Inne informacje przydatne do realizacji obowiązków informacyjno-promocyjnych dostępne w </a:t>
            </a:r>
            <a:r>
              <a:rPr lang="pl-PL" dirty="0" err="1">
                <a:latin typeface="Arial" panose="020B0604020202020204" pitchFamily="34" charset="0"/>
                <a:cs typeface="Arial" panose="020B0604020202020204" pitchFamily="34" charset="0"/>
              </a:rPr>
              <a:t>internecie</a:t>
            </a:r>
            <a:endParaRPr lang="pl-PL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Obraz 1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8016" y="1332692"/>
            <a:ext cx="1280271" cy="6035563"/>
          </a:xfrm>
          <a:prstGeom prst="rect">
            <a:avLst/>
          </a:prstGeom>
        </p:spPr>
      </p:pic>
      <p:pic>
        <p:nvPicPr>
          <p:cNvPr id="21" name="Obraz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9767" y="1324914"/>
            <a:ext cx="1280271" cy="6035563"/>
          </a:xfrm>
          <a:prstGeom prst="rect">
            <a:avLst/>
          </a:prstGeom>
        </p:spPr>
      </p:pic>
      <p:grpSp>
        <p:nvGrpSpPr>
          <p:cNvPr id="22" name="Grupa 21"/>
          <p:cNvGrpSpPr/>
          <p:nvPr/>
        </p:nvGrpSpPr>
        <p:grpSpPr>
          <a:xfrm>
            <a:off x="363838" y="1467442"/>
            <a:ext cx="4859503" cy="656211"/>
            <a:chOff x="443590" y="287464"/>
            <a:chExt cx="5160622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3" name="Prostokąt 22"/>
            <p:cNvSpPr/>
            <p:nvPr/>
          </p:nvSpPr>
          <p:spPr>
            <a:xfrm>
              <a:off x="443590" y="287464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4" name="pole tekstowe 23"/>
            <p:cNvSpPr txBox="1"/>
            <p:nvPr/>
          </p:nvSpPr>
          <p:spPr>
            <a:xfrm>
              <a:off x="443590" y="287464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25" name="Grupa 24"/>
          <p:cNvGrpSpPr/>
          <p:nvPr/>
        </p:nvGrpSpPr>
        <p:grpSpPr>
          <a:xfrm>
            <a:off x="897331" y="2292604"/>
            <a:ext cx="4339082" cy="1405570"/>
            <a:chOff x="964011" y="1149983"/>
            <a:chExt cx="4640201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26" name="Prostokąt 25"/>
            <p:cNvSpPr/>
            <p:nvPr/>
          </p:nvSpPr>
          <p:spPr>
            <a:xfrm>
              <a:off x="964011" y="1149983"/>
              <a:ext cx="4640201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pole tekstowe 26"/>
            <p:cNvSpPr txBox="1"/>
            <p:nvPr/>
          </p:nvSpPr>
          <p:spPr>
            <a:xfrm>
              <a:off x="964011" y="1149983"/>
              <a:ext cx="4640201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31" name="Grupa 30"/>
          <p:cNvGrpSpPr/>
          <p:nvPr/>
        </p:nvGrpSpPr>
        <p:grpSpPr>
          <a:xfrm>
            <a:off x="1120960" y="3918549"/>
            <a:ext cx="4114983" cy="684300"/>
            <a:chOff x="1340256" y="2874390"/>
            <a:chExt cx="4263956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2" name="Prostokąt 31"/>
            <p:cNvSpPr/>
            <p:nvPr/>
          </p:nvSpPr>
          <p:spPr>
            <a:xfrm>
              <a:off x="1340256" y="2874390"/>
              <a:ext cx="4263956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fillRef>
            <a:effect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3" name="pole tekstowe 32"/>
            <p:cNvSpPr txBox="1"/>
            <p:nvPr/>
          </p:nvSpPr>
          <p:spPr>
            <a:xfrm>
              <a:off x="1340256" y="2874390"/>
              <a:ext cx="4263956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34" name="Grupa 33"/>
          <p:cNvGrpSpPr/>
          <p:nvPr/>
        </p:nvGrpSpPr>
        <p:grpSpPr>
          <a:xfrm>
            <a:off x="1115374" y="4839025"/>
            <a:ext cx="4149357" cy="706625"/>
            <a:chOff x="1249198" y="3736910"/>
            <a:chExt cx="4355013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5" name="Prostokąt 34"/>
            <p:cNvSpPr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fillRef>
            <a:effect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6" name="pole tekstowe 35"/>
            <p:cNvSpPr txBox="1"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37" name="Grupa 36"/>
          <p:cNvGrpSpPr/>
          <p:nvPr/>
        </p:nvGrpSpPr>
        <p:grpSpPr>
          <a:xfrm>
            <a:off x="879058" y="5760585"/>
            <a:ext cx="4380473" cy="683548"/>
            <a:chOff x="964011" y="4598797"/>
            <a:chExt cx="4640201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38" name="Prostokąt 37"/>
            <p:cNvSpPr/>
            <p:nvPr/>
          </p:nvSpPr>
          <p:spPr>
            <a:xfrm>
              <a:off x="964011" y="4598797"/>
              <a:ext cx="4640201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93577"/>
                <a:satOff val="38249"/>
                <a:lumOff val="18761"/>
                <a:alphaOff val="0"/>
              </a:schemeClr>
            </a:fillRef>
            <a:effectRef idx="3">
              <a:schemeClr val="accent2">
                <a:shade val="50000"/>
                <a:hueOff val="93577"/>
                <a:satOff val="38249"/>
                <a:lumOff val="187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9" name="pole tekstowe 38"/>
            <p:cNvSpPr txBox="1"/>
            <p:nvPr/>
          </p:nvSpPr>
          <p:spPr>
            <a:xfrm>
              <a:off x="964011" y="4598797"/>
              <a:ext cx="4640201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40" name="Grupa 39"/>
          <p:cNvGrpSpPr/>
          <p:nvPr/>
        </p:nvGrpSpPr>
        <p:grpSpPr>
          <a:xfrm>
            <a:off x="363838" y="6649432"/>
            <a:ext cx="4900893" cy="737473"/>
            <a:chOff x="443590" y="5461316"/>
            <a:chExt cx="5160622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1" name="Prostokąt 40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2" name="pole tekstowe 41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43" name="Grupa 42"/>
          <p:cNvGrpSpPr/>
          <p:nvPr/>
        </p:nvGrpSpPr>
        <p:grpSpPr>
          <a:xfrm>
            <a:off x="5711577" y="1462768"/>
            <a:ext cx="4906455" cy="934682"/>
            <a:chOff x="443590" y="287464"/>
            <a:chExt cx="5160622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44" name="Prostokąt 43"/>
            <p:cNvSpPr/>
            <p:nvPr/>
          </p:nvSpPr>
          <p:spPr>
            <a:xfrm>
              <a:off x="443590" y="287464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fillRef>
            <a:effectRef idx="3">
              <a:schemeClr val="accent2">
                <a:shade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5" name="pole tekstowe 44"/>
            <p:cNvSpPr txBox="1"/>
            <p:nvPr/>
          </p:nvSpPr>
          <p:spPr>
            <a:xfrm>
              <a:off x="443590" y="287464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58" name="Grupa 57"/>
          <p:cNvGrpSpPr/>
          <p:nvPr/>
        </p:nvGrpSpPr>
        <p:grpSpPr>
          <a:xfrm>
            <a:off x="6154941" y="5291973"/>
            <a:ext cx="4463089" cy="1800232"/>
            <a:chOff x="964011" y="4598797"/>
            <a:chExt cx="4640201" cy="574675"/>
          </a:xfrm>
          <a:solidFill>
            <a:schemeClr val="bg1">
              <a:lumMod val="95000"/>
            </a:schemeClr>
          </a:solidFill>
        </p:grpSpPr>
        <p:sp>
          <p:nvSpPr>
            <p:cNvPr id="59" name="Prostokąt 58"/>
            <p:cNvSpPr/>
            <p:nvPr/>
          </p:nvSpPr>
          <p:spPr>
            <a:xfrm>
              <a:off x="964011" y="4598797"/>
              <a:ext cx="4640201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93577"/>
                <a:satOff val="38249"/>
                <a:lumOff val="18761"/>
                <a:alphaOff val="0"/>
              </a:schemeClr>
            </a:fillRef>
            <a:effectRef idx="3">
              <a:schemeClr val="accent2">
                <a:shade val="50000"/>
                <a:hueOff val="93577"/>
                <a:satOff val="38249"/>
                <a:lumOff val="1876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0" name="pole tekstowe 59"/>
            <p:cNvSpPr txBox="1"/>
            <p:nvPr/>
          </p:nvSpPr>
          <p:spPr>
            <a:xfrm>
              <a:off x="964011" y="4598797"/>
              <a:ext cx="4640201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 dirty="0"/>
            </a:p>
          </p:txBody>
        </p:sp>
      </p:grpSp>
      <p:grpSp>
        <p:nvGrpSpPr>
          <p:cNvPr id="55" name="Grupa 54"/>
          <p:cNvGrpSpPr/>
          <p:nvPr/>
        </p:nvGrpSpPr>
        <p:grpSpPr>
          <a:xfrm>
            <a:off x="6158191" y="4719669"/>
            <a:ext cx="4459840" cy="574675"/>
            <a:chOff x="1249198" y="3736910"/>
            <a:chExt cx="4355013" cy="574675"/>
          </a:xfrm>
          <a:solidFill>
            <a:schemeClr val="accent5">
              <a:lumMod val="40000"/>
              <a:lumOff val="60000"/>
            </a:schemeClr>
          </a:solidFill>
        </p:grpSpPr>
        <p:sp>
          <p:nvSpPr>
            <p:cNvPr id="56" name="Prostokąt 55"/>
            <p:cNvSpPr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fillRef>
            <a:effect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7" name="pole tekstowe 56"/>
            <p:cNvSpPr txBox="1"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grpSp>
        <p:nvGrpSpPr>
          <p:cNvPr id="61" name="Grupa 60"/>
          <p:cNvGrpSpPr/>
          <p:nvPr/>
        </p:nvGrpSpPr>
        <p:grpSpPr>
          <a:xfrm>
            <a:off x="6153510" y="2710445"/>
            <a:ext cx="4464521" cy="1789472"/>
            <a:chOff x="443590" y="5461316"/>
            <a:chExt cx="5160622" cy="574675"/>
          </a:xfrm>
          <a:gradFill>
            <a:gsLst>
              <a:gs pos="0">
                <a:srgbClr val="FFFF00"/>
              </a:gs>
              <a:gs pos="0">
                <a:srgbClr val="FFDE53"/>
              </a:gs>
              <a:gs pos="0">
                <a:srgbClr val="FFCC00"/>
              </a:gs>
              <a:gs pos="100000">
                <a:srgbClr val="FFC000"/>
              </a:gs>
            </a:gsLst>
            <a:lin ang="5400000" scaled="0"/>
          </a:gradFill>
        </p:grpSpPr>
        <p:sp>
          <p:nvSpPr>
            <p:cNvPr id="62" name="Prostokąt 61"/>
            <p:cNvSpPr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fillRef>
            <a:effectRef idx="3">
              <a:schemeClr val="accent2">
                <a:shade val="50000"/>
                <a:hueOff val="46788"/>
                <a:satOff val="19124"/>
                <a:lumOff val="9381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63" name="pole tekstowe 62"/>
            <p:cNvSpPr txBox="1"/>
            <p:nvPr/>
          </p:nvSpPr>
          <p:spPr>
            <a:xfrm>
              <a:off x="443590" y="5461316"/>
              <a:ext cx="5160622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sp>
        <p:nvSpPr>
          <p:cNvPr id="64" name="Prostokąt 63"/>
          <p:cNvSpPr/>
          <p:nvPr/>
        </p:nvSpPr>
        <p:spPr>
          <a:xfrm>
            <a:off x="728580" y="1472381"/>
            <a:ext cx="413001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Znak marki Fundusze Europejskie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różnych formatach graficznych</a:t>
            </a:r>
            <a:endParaRPr lang="pl-PL" dirty="0"/>
          </a:p>
        </p:txBody>
      </p:sp>
      <p:sp>
        <p:nvSpPr>
          <p:cNvPr id="66" name="Prostokąt 65"/>
          <p:cNvSpPr/>
          <p:nvPr/>
        </p:nvSpPr>
        <p:spPr>
          <a:xfrm>
            <a:off x="1463790" y="3918716"/>
            <a:ext cx="37438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Znak Unia Europejska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różnych formatach graficznych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Prostokąt 66"/>
          <p:cNvSpPr/>
          <p:nvPr/>
        </p:nvSpPr>
        <p:spPr>
          <a:xfrm>
            <a:off x="1463790" y="4865453"/>
            <a:ext cx="3877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Znak barw Rzeczpospolita Polska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różnych formatach graficznych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Prostokąt 67"/>
          <p:cNvSpPr/>
          <p:nvPr/>
        </p:nvSpPr>
        <p:spPr>
          <a:xfrm>
            <a:off x="1237534" y="2400589"/>
            <a:ext cx="38825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Znak programu Fundusze Europejskie dla Łódzkiego </a:t>
            </a:r>
          </a:p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2021-2027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różnych formatach graficznych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Prostokąt 68"/>
          <p:cNvSpPr/>
          <p:nvPr/>
        </p:nvSpPr>
        <p:spPr>
          <a:xfrm>
            <a:off x="1246684" y="5779193"/>
            <a:ext cx="397586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Znak Województwa Łódzkiego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różnych formatach graficznych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Prostokąt 69"/>
          <p:cNvSpPr/>
          <p:nvPr/>
        </p:nvSpPr>
        <p:spPr>
          <a:xfrm>
            <a:off x="718629" y="6686501"/>
            <a:ext cx="44727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Zestawienie znaków FEŁ, (RP), UE, WŁ</a:t>
            </a:r>
          </a:p>
          <a:p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różnych formatach graficznych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Prostokąt 70"/>
          <p:cNvSpPr/>
          <p:nvPr/>
        </p:nvSpPr>
        <p:spPr>
          <a:xfrm>
            <a:off x="6442758" y="4822340"/>
            <a:ext cx="38102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Kreacje do pobrania:</a:t>
            </a:r>
            <a:endParaRPr lang="pl-PL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2" name="Prostokąt 71"/>
          <p:cNvSpPr/>
          <p:nvPr/>
        </p:nvSpPr>
        <p:spPr>
          <a:xfrm>
            <a:off x="6469657" y="2750982"/>
            <a:ext cx="4121753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Portal Funduszy Europejskich: www.funduszeeuropejskie.gov.pl</a:t>
            </a:r>
          </a:p>
          <a:p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(O funduszach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Weź udział w promocji Funduszy Europejskich 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Zasady promocji i oznakowania projektów </a:t>
            </a: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  <a:sym typeface="Symbol" panose="05050102010706020507" pitchFamily="18" charset="2"/>
              </a:rPr>
              <a:t> Fundusze Europejskie na lata 2021-2027):</a:t>
            </a:r>
            <a:endParaRPr lang="pl-PL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3" name="Prostokąt 72"/>
          <p:cNvSpPr/>
          <p:nvPr/>
        </p:nvSpPr>
        <p:spPr>
          <a:xfrm>
            <a:off x="6025378" y="1468444"/>
            <a:ext cx="45365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Obowiązkowe wzory tablic, plakatów </a:t>
            </a:r>
            <a:b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b="1" dirty="0">
                <a:latin typeface="Arial" panose="020B0604020202020204" pitchFamily="34" charset="0"/>
                <a:cs typeface="Arial" panose="020B0604020202020204" pitchFamily="34" charset="0"/>
              </a:rPr>
              <a:t>i naklejek</a:t>
            </a: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 w edytowalnych formatach graficznych</a:t>
            </a:r>
            <a:endParaRPr lang="pl-PL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Prostokąt 76"/>
          <p:cNvSpPr/>
          <p:nvPr/>
        </p:nvSpPr>
        <p:spPr>
          <a:xfrm>
            <a:off x="6421322" y="5375404"/>
            <a:ext cx="410915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wzory prezentacji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wzory reklam prasowych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wzory reklam display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wzory reklam OOH</a:t>
            </a:r>
          </a:p>
          <a:p>
            <a:pPr>
              <a:spcAft>
                <a:spcPts val="600"/>
              </a:spcAft>
            </a:pPr>
            <a:r>
              <a:rPr lang="pl-PL" sz="1600" dirty="0">
                <a:latin typeface="Arial" panose="020B0604020202020204" pitchFamily="34" charset="0"/>
                <a:cs typeface="Arial" panose="020B0604020202020204" pitchFamily="34" charset="0"/>
              </a:rPr>
              <a:t>wzory grafik do mediów społecznościowych</a:t>
            </a:r>
          </a:p>
        </p:txBody>
      </p:sp>
    </p:spTree>
    <p:extLst>
      <p:ext uri="{BB962C8B-B14F-4D97-AF65-F5344CB8AC3E}">
        <p14:creationId xmlns:p14="http://schemas.microsoft.com/office/powerpoint/2010/main" val="24569906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rostokąt 20"/>
          <p:cNvSpPr/>
          <p:nvPr/>
        </p:nvSpPr>
        <p:spPr>
          <a:xfrm>
            <a:off x="0" y="395461"/>
            <a:ext cx="2897634" cy="864096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6" name="Tytuł 1"/>
          <p:cNvSpPr>
            <a:spLocks noGrp="1"/>
          </p:cNvSpPr>
          <p:nvPr>
            <p:ph type="title"/>
          </p:nvPr>
        </p:nvSpPr>
        <p:spPr>
          <a:xfrm>
            <a:off x="202350" y="575481"/>
            <a:ext cx="2492933" cy="504056"/>
          </a:xfrm>
        </p:spPr>
        <p:txBody>
          <a:bodyPr>
            <a:noAutofit/>
          </a:bodyPr>
          <a:lstStyle/>
          <a:p>
            <a:r>
              <a:rPr lang="pl-PL" b="0" spc="1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OBOWIĄZEK:</a:t>
            </a:r>
            <a:r>
              <a:rPr lang="pl-PL" b="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2" name="Prostokąt 21"/>
          <p:cNvSpPr/>
          <p:nvPr/>
        </p:nvSpPr>
        <p:spPr>
          <a:xfrm>
            <a:off x="2897633" y="395461"/>
            <a:ext cx="7794180" cy="864096"/>
          </a:xfrm>
          <a:prstGeom prst="rect">
            <a:avLst/>
          </a:prstGeom>
          <a:solidFill>
            <a:srgbClr val="660066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sp>
        <p:nvSpPr>
          <p:cNvPr id="20" name="Tytuł 1"/>
          <p:cNvSpPr txBox="1">
            <a:spLocks/>
          </p:cNvSpPr>
          <p:nvPr/>
        </p:nvSpPr>
        <p:spPr>
          <a:xfrm>
            <a:off x="3041650" y="467469"/>
            <a:ext cx="7504448" cy="79208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pPr>
              <a:lnSpc>
                <a:spcPct val="100000"/>
              </a:lnSpc>
            </a:pPr>
            <a:r>
              <a:rPr lang="pl-PL" sz="2400" b="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oznaczanie działań, dokumentów, przedmiotów i miejsc związanych z realizacją projektu zestawieniem znaków</a:t>
            </a:r>
          </a:p>
        </p:txBody>
      </p:sp>
      <p:sp>
        <p:nvSpPr>
          <p:cNvPr id="23" name="Prostokąt 22"/>
          <p:cNvSpPr/>
          <p:nvPr/>
        </p:nvSpPr>
        <p:spPr>
          <a:xfrm>
            <a:off x="-1" y="1259557"/>
            <a:ext cx="10691813" cy="72008"/>
          </a:xfrm>
          <a:prstGeom prst="rect">
            <a:avLst/>
          </a:prstGeom>
          <a:solidFill>
            <a:srgbClr val="66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>
              <a:solidFill>
                <a:srgbClr val="CCFF99"/>
              </a:solidFill>
            </a:endParaRPr>
          </a:p>
        </p:txBody>
      </p:sp>
      <p:grpSp>
        <p:nvGrpSpPr>
          <p:cNvPr id="29" name="Grupa 28"/>
          <p:cNvGrpSpPr/>
          <p:nvPr/>
        </p:nvGrpSpPr>
        <p:grpSpPr>
          <a:xfrm>
            <a:off x="437200" y="5655207"/>
            <a:ext cx="8919274" cy="1656184"/>
            <a:chOff x="1249198" y="3736910"/>
            <a:chExt cx="4355013" cy="574675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30" name="Prostokąt 29"/>
            <p:cNvSpPr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fillRef>
            <a:effectRef idx="3">
              <a:schemeClr val="accent2">
                <a:shade val="50000"/>
                <a:hueOff val="140365"/>
                <a:satOff val="57373"/>
                <a:lumOff val="28142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1" name="pole tekstowe 30"/>
            <p:cNvSpPr txBox="1"/>
            <p:nvPr/>
          </p:nvSpPr>
          <p:spPr>
            <a:xfrm>
              <a:off x="1249198" y="3736910"/>
              <a:ext cx="4355013" cy="57467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6149" tIns="76200" rIns="76200" bIns="76200" numCol="1" spcCol="1270" anchor="ctr" anchorCtr="0">
              <a:noAutofit/>
            </a:bodyPr>
            <a:lstStyle/>
            <a:p>
              <a:pPr lvl="0" algn="l" defTabSz="13335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l-PL" sz="3000" kern="1200"/>
            </a:p>
          </p:txBody>
        </p:sp>
      </p:grpSp>
      <p:sp>
        <p:nvSpPr>
          <p:cNvPr id="32" name="Prostokąt 31"/>
          <p:cNvSpPr/>
          <p:nvPr/>
        </p:nvSpPr>
        <p:spPr>
          <a:xfrm>
            <a:off x="469081" y="5690774"/>
            <a:ext cx="8887393" cy="15850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pl-PL" sz="20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Różnice w stosunku do perspektywy 2014-2020: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W zestawieniu znaków nie ma odwołania do nazwy Funduszu.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Pod zestawieniem nie zamieszcza się informacji słownej o współfinansowaniu.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Herb województwa oddzielony jest od pozostałych znaków linią pionową </a:t>
            </a:r>
            <a:b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l-PL" dirty="0">
                <a:latin typeface="Arial" panose="020B0604020202020204" pitchFamily="34" charset="0"/>
                <a:cs typeface="Arial" panose="020B0604020202020204" pitchFamily="34" charset="0"/>
              </a:rPr>
              <a:t>lub poziomą (w zależności od orientacji układu).</a:t>
            </a:r>
          </a:p>
        </p:txBody>
      </p:sp>
      <p:sp>
        <p:nvSpPr>
          <p:cNvPr id="4" name="Prostokąt 3"/>
          <p:cNvSpPr/>
          <p:nvPr/>
        </p:nvSpPr>
        <p:spPr>
          <a:xfrm>
            <a:off x="8646440" y="4579136"/>
            <a:ext cx="2045373" cy="181588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pl-PL" sz="1600" i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Celem stosowania oznaczenia jest poinformowanie opinii publicznej o współfinansowaniu przedsięwzięcia ze środków UE.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rcRect b="33027"/>
          <a:stretch/>
        </p:blipFill>
        <p:spPr>
          <a:xfrm>
            <a:off x="453082" y="1822408"/>
            <a:ext cx="8855422" cy="1512169"/>
          </a:xfrm>
          <a:prstGeom prst="rect">
            <a:avLst/>
          </a:prstGeom>
        </p:spPr>
      </p:pic>
      <p:sp>
        <p:nvSpPr>
          <p:cNvPr id="24" name="Tytuł 4">
            <a:extLst>
              <a:ext uri="{FF2B5EF4-FFF2-40B4-BE49-F238E27FC236}">
                <a16:creationId xmlns:a16="http://schemas.microsoft.com/office/drawing/2014/main" id="{12118C9C-56A6-4451-8007-C4E5EE3584FA}"/>
              </a:ext>
            </a:extLst>
          </p:cNvPr>
          <p:cNvSpPr txBox="1">
            <a:spLocks/>
          </p:cNvSpPr>
          <p:nvPr/>
        </p:nvSpPr>
        <p:spPr>
          <a:xfrm>
            <a:off x="469081" y="1419870"/>
            <a:ext cx="8640381" cy="451755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 defTabSz="1007943" rtl="0" eaLnBrk="1" latinLnBrk="0" hangingPunct="1">
              <a:lnSpc>
                <a:spcPts val="3600"/>
              </a:lnSpc>
              <a:spcBef>
                <a:spcPct val="0"/>
              </a:spcBef>
              <a:buNone/>
              <a:defRPr sz="2800" b="1" kern="1200">
                <a:solidFill>
                  <a:schemeClr val="tx2"/>
                </a:solidFill>
                <a:latin typeface="Open Sans" pitchFamily="2" charset="0"/>
                <a:ea typeface="Open Sans" pitchFamily="2" charset="0"/>
                <a:cs typeface="Open Sans" pitchFamily="2" charset="0"/>
              </a:defRPr>
            </a:lvl1pPr>
          </a:lstStyle>
          <a:p>
            <a:r>
              <a:rPr lang="pl-PL" sz="3200" dirty="0">
                <a:latin typeface="Arial" panose="020B0604020202020204" pitchFamily="34" charset="0"/>
                <a:cs typeface="Arial" panose="020B0604020202020204" pitchFamily="34" charset="0"/>
              </a:rPr>
              <a:t>Zestawienie znaków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7A198AA3-1DF3-9CFC-BAA2-029602A759BB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50"/>
          <a:stretch/>
        </p:blipFill>
        <p:spPr>
          <a:xfrm>
            <a:off x="202350" y="3347789"/>
            <a:ext cx="9575043" cy="878111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id="{0031E10B-4B16-F322-84E8-C7E695339414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350" y="4402310"/>
            <a:ext cx="8412209" cy="1084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752532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y 8">
      <a:dk1>
        <a:srgbClr val="000000"/>
      </a:dk1>
      <a:lt1>
        <a:srgbClr val="FFFFFF"/>
      </a:lt1>
      <a:dk2>
        <a:srgbClr val="002073"/>
      </a:dk2>
      <a:lt2>
        <a:srgbClr val="FFFFFF"/>
      </a:lt2>
      <a:accent1>
        <a:srgbClr val="003399"/>
      </a:accent1>
      <a:accent2>
        <a:srgbClr val="A6D3FF"/>
      </a:accent2>
      <a:accent3>
        <a:srgbClr val="FFD618"/>
      </a:accent3>
      <a:accent4>
        <a:srgbClr val="0051B0"/>
      </a:accent4>
      <a:accent5>
        <a:srgbClr val="6BB1E2"/>
      </a:accent5>
      <a:accent6>
        <a:srgbClr val="FFE60B"/>
      </a:accent6>
      <a:hlink>
        <a:srgbClr val="0563C1"/>
      </a:hlink>
      <a:folHlink>
        <a:srgbClr val="954F72"/>
      </a:folHlink>
    </a:clrScheme>
    <a:fontScheme name="Motyw pakietu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otyw pakietu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zentacja1" id="{436F5452-C95B-4D43-A1C6-1CA5BE69C951}" vid="{ABE25C27-1E66-47F3-AA86-B88226738C33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 z numerem strony</Template>
  <TotalTime>1660</TotalTime>
  <Words>1248</Words>
  <Application>Microsoft Office PowerPoint</Application>
  <PresentationFormat>Niestandardowy</PresentationFormat>
  <Paragraphs>198</Paragraphs>
  <Slides>28</Slides>
  <Notes>17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28</vt:i4>
      </vt:variant>
    </vt:vector>
  </HeadingPairs>
  <TitlesOfParts>
    <vt:vector size="34" baseType="lpstr">
      <vt:lpstr>Arial</vt:lpstr>
      <vt:lpstr>Calibri</vt:lpstr>
      <vt:lpstr>Open Sans</vt:lpstr>
      <vt:lpstr>Symbol</vt:lpstr>
      <vt:lpstr>Wingdings</vt:lpstr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Strony internetowe wspierające Beneficjentów  w realizacji obowiązków informacyjno-promocyjnych</vt:lpstr>
      <vt:lpstr>Prezentacja programu PowerPoint</vt:lpstr>
      <vt:lpstr>Dokumenty wskazujące obowiązki informacyjno-promocyjne Beneficjentów i sposób ich realizacji</vt:lpstr>
      <vt:lpstr>Inne informacje przydatne do realizacji obowiązków informacyjno-promocyjnych dostępne w internecie</vt:lpstr>
      <vt:lpstr>OBOWIĄZEK: </vt:lpstr>
      <vt:lpstr>Prezentacja programu PowerPoint</vt:lpstr>
      <vt:lpstr>Prezentacja programu PowerPoint</vt:lpstr>
      <vt:lpstr>Obowiązkowe wzory tablic, plakatów, naklejek</vt:lpstr>
      <vt:lpstr>Gdzie należy umieścić tablicę?</vt:lpstr>
      <vt:lpstr>Prezentacja programu PowerPoint</vt:lpstr>
      <vt:lpstr>Prezentacja programu PowerPoint</vt:lpstr>
      <vt:lpstr>Element przewodni – motyw marki</vt:lpstr>
      <vt:lpstr>CIEKAWE POMYSŁY na projekty graficzne z wykorzystaniem motywu przewodniego zaproponowano w Księdze Tożsamości Wizualnej marki Fundusze Europejskie 2021-2027  </vt:lpstr>
      <vt:lpstr>OBOWIĄZEK: </vt:lpstr>
      <vt:lpstr>Jak właściwie oznaczyć stronę internetową?</vt:lpstr>
      <vt:lpstr>Media społecznościowe</vt:lpstr>
      <vt:lpstr>OBOWIĄZEK: </vt:lpstr>
      <vt:lpstr>OBOWIĄZEK: </vt:lpstr>
      <vt:lpstr>OBOWIĄZEK: </vt:lpstr>
      <vt:lpstr>Przygotowując materiały informacyjne i promocyjne należy pamiętać o prostym języku i dostępności</vt:lpstr>
      <vt:lpstr>Jak powinieneś informować  o wsparciu z Funduszy Europejskich? </vt:lpstr>
      <vt:lpstr>Prezentacja programu PowerPoint</vt:lpstr>
      <vt:lpstr>Prezentacja programu PowerPoint</vt:lpstr>
      <vt:lpstr>Dziękujemy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Sowiński Piotr</dc:creator>
  <cp:lastModifiedBy>Małgorzata Garstka-Kozłowska</cp:lastModifiedBy>
  <cp:revision>199</cp:revision>
  <cp:lastPrinted>2024-05-14T11:09:43Z</cp:lastPrinted>
  <dcterms:created xsi:type="dcterms:W3CDTF">2022-06-22T09:40:44Z</dcterms:created>
  <dcterms:modified xsi:type="dcterms:W3CDTF">2025-09-17T07:04:03Z</dcterms:modified>
</cp:coreProperties>
</file>