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olors12.xml" ContentType="application/vnd.ms-office.chartcolorstyle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charts/style9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revisionInfo.xml" ContentType="application/vnd.ms-powerpoint.revisioninfo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style7.xml" ContentType="application/vnd.ms-office.chartstyle+xml"/>
  <Override PartName="/ppt/charts/colors10.xml" ContentType="application/vnd.ms-office.chartcolorstyl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style10.xml" ContentType="application/vnd.ms-office.chartstyle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320" r:id="rId10"/>
    <p:sldId id="321" r:id="rId11"/>
    <p:sldId id="275" r:id="rId12"/>
    <p:sldId id="276" r:id="rId13"/>
    <p:sldId id="277" r:id="rId14"/>
    <p:sldId id="282" r:id="rId15"/>
    <p:sldId id="318" r:id="rId16"/>
    <p:sldId id="283" r:id="rId17"/>
    <p:sldId id="284" r:id="rId18"/>
    <p:sldId id="285" r:id="rId19"/>
    <p:sldId id="286" r:id="rId20"/>
    <p:sldId id="288" r:id="rId21"/>
    <p:sldId id="289" r:id="rId22"/>
    <p:sldId id="291" r:id="rId23"/>
    <p:sldId id="290" r:id="rId24"/>
    <p:sldId id="292" r:id="rId25"/>
    <p:sldId id="296" r:id="rId26"/>
    <p:sldId id="295" r:id="rId27"/>
    <p:sldId id="317" r:id="rId28"/>
    <p:sldId id="266" r:id="rId29"/>
    <p:sldId id="267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265" r:id="rId41"/>
    <p:sldId id="293" r:id="rId42"/>
    <p:sldId id="294" r:id="rId43"/>
    <p:sldId id="264" r:id="rId44"/>
    <p:sldId id="262" r:id="rId45"/>
    <p:sldId id="300" r:id="rId46"/>
    <p:sldId id="314" r:id="rId47"/>
    <p:sldId id="315" r:id="rId48"/>
    <p:sldId id="302" r:id="rId49"/>
    <p:sldId id="304" r:id="rId50"/>
    <p:sldId id="305" r:id="rId51"/>
    <p:sldId id="332" r:id="rId52"/>
    <p:sldId id="306" r:id="rId53"/>
    <p:sldId id="308" r:id="rId54"/>
    <p:sldId id="309" r:id="rId55"/>
    <p:sldId id="310" r:id="rId56"/>
    <p:sldId id="335" r:id="rId57"/>
    <p:sldId id="334" r:id="rId58"/>
    <p:sldId id="319" r:id="rId5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Gonia\Desktop\Fon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Gonia\Desktop\Fo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Gonia\Desktop\Autyzm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Gonia\Desktop\Autyzm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Gonia\Desktop\Fon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Gonia\Desktop\F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Gonia\Desktop\S&#322;uch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Gonia\Desktop\S&#322;uch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Gonia\Desktop\S&#322;uch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Gonia\Desktop\S&#322;uch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onia\Desktop\S&#322;uch2.xlsx" TargetMode="External"/><Relationship Id="rId4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User\Desktop\AKowalski\Analiza%20s&#322;uch%20sp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User\Desktop\AKowalski\Analiza%20s&#322;uch%20spo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nia\Desktop\F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40935672514619881"/>
          <c:y val="3.313253012048193E-2"/>
          <c:w val="0.54775828460040465"/>
          <c:h val="0.79819277108433739"/>
        </c:manualLayout>
      </c:layout>
      <c:barChart>
        <c:barDir val="bar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666699"/>
            </a:solidFill>
            <a:ln w="12699">
              <a:solidFill>
                <a:srgbClr val="000000"/>
              </a:solidFill>
              <a:prstDash val="solid"/>
            </a:ln>
          </c:spPr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4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niedosłuch</c:v>
                </c:pt>
                <c:pt idx="1">
                  <c:v>nieprawidłowy wynik tympanometrii</c:v>
                </c:pt>
                <c:pt idx="2">
                  <c:v>przerost migdałków</c:v>
                </c:pt>
                <c:pt idx="3">
                  <c:v>upośledzenie drożności nosa</c:v>
                </c:pt>
                <c:pt idx="4">
                  <c:v>nieprawidłowości w otoskopii</c:v>
                </c:pt>
                <c:pt idx="5">
                  <c:v>wada zgryzu</c:v>
                </c:pt>
                <c:pt idx="6">
                  <c:v>zaburzenia ruchomości języka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68</c:v>
                </c:pt>
                <c:pt idx="1">
                  <c:v>56</c:v>
                </c:pt>
                <c:pt idx="2">
                  <c:v>34</c:v>
                </c:pt>
                <c:pt idx="3">
                  <c:v>32</c:v>
                </c:pt>
                <c:pt idx="4">
                  <c:v>32</c:v>
                </c:pt>
                <c:pt idx="5">
                  <c:v>30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3B-46F2-B588-0F9B60978E19}"/>
            </c:ext>
          </c:extLst>
        </c:ser>
        <c:dLbls>
          <c:showSerName val="1"/>
        </c:dLbls>
        <c:gapWidth val="90"/>
        <c:axId val="83139584"/>
        <c:axId val="83145472"/>
      </c:barChart>
      <c:catAx>
        <c:axId val="8313958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83145472"/>
        <c:crosses val="autoZero"/>
        <c:auto val="1"/>
        <c:lblAlgn val="ctr"/>
        <c:lblOffset val="100"/>
        <c:tickLblSkip val="1"/>
        <c:tickMarkSkip val="1"/>
      </c:catAx>
      <c:valAx>
        <c:axId val="831454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83139584"/>
        <c:crosses val="autoZero"/>
        <c:crossBetween val="between"/>
        <c:minorUnit val="4"/>
      </c:valAx>
      <c:spPr>
        <a:noFill/>
        <a:ln w="2539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Arkusz7!$C$4:$C$5</c:f>
              <c:strCache>
                <c:ptCount val="2"/>
                <c:pt idx="0">
                  <c:v>Dziewczynki 79</c:v>
                </c:pt>
                <c:pt idx="1">
                  <c:v>Chłopcy 204</c:v>
                </c:pt>
              </c:strCache>
            </c:strRef>
          </c:tx>
          <c:dPt>
            <c:idx val="0"/>
            <c:spPr>
              <a:solidFill>
                <a:srgbClr val="FF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5B-4A3B-9C97-B858C41BB8AB}"/>
              </c:ext>
            </c:extLst>
          </c:dPt>
          <c:dPt>
            <c:idx val="1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5B-4A3B-9C97-B858C41BB8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Arkusz7!$C$4:$C$5</c:f>
              <c:strCache>
                <c:ptCount val="2"/>
                <c:pt idx="0">
                  <c:v>Dziewczynki 79</c:v>
                </c:pt>
                <c:pt idx="1">
                  <c:v>Chłopcy 204</c:v>
                </c:pt>
              </c:strCache>
            </c:strRef>
          </c:cat>
          <c:val>
            <c:numRef>
              <c:f>Arkusz7!$D$4:$D$5</c:f>
              <c:numCache>
                <c:formatCode>0%</c:formatCode>
                <c:ptCount val="2"/>
                <c:pt idx="0">
                  <c:v>0.28000000000000008</c:v>
                </c:pt>
                <c:pt idx="1">
                  <c:v>0.72000000000000008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5B-4A3B-9C97-B858C41BB8AB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67972419929415"/>
          <c:y val="0.83010838748950233"/>
          <c:w val="0.64439051469193875"/>
          <c:h val="0.1240791572492235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Arkusz6!$C$57</c:f>
              <c:strCache>
                <c:ptCount val="1"/>
                <c:pt idx="0">
                  <c:v>Dziewczynki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  <a:sp3d/>
          </c:spPr>
          <c:cat>
            <c:strRef>
              <c:f>Arkusz6!$B$58:$B$60</c:f>
              <c:strCache>
                <c:ptCount val="3"/>
                <c:pt idx="0">
                  <c:v>Średnia</c:v>
                </c:pt>
                <c:pt idx="1">
                  <c:v>Mediana</c:v>
                </c:pt>
                <c:pt idx="2">
                  <c:v>Odchylenie standardowe</c:v>
                </c:pt>
              </c:strCache>
            </c:strRef>
          </c:cat>
          <c:val>
            <c:numRef>
              <c:f>Arkusz6!$C$58:$C$60</c:f>
              <c:numCache>
                <c:formatCode>General</c:formatCode>
                <c:ptCount val="3"/>
                <c:pt idx="0" formatCode="0">
                  <c:v>6.9743589743589753</c:v>
                </c:pt>
                <c:pt idx="1">
                  <c:v>6</c:v>
                </c:pt>
                <c:pt idx="2" formatCode="0.00">
                  <c:v>2.8598653320202425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ED-4FEB-9939-117D3174A094}"/>
            </c:ext>
          </c:extLst>
        </c:ser>
        <c:ser>
          <c:idx val="1"/>
          <c:order val="1"/>
          <c:tx>
            <c:strRef>
              <c:f>Arkusz6!$D$57</c:f>
              <c:strCache>
                <c:ptCount val="1"/>
                <c:pt idx="0">
                  <c:v>Chłopcy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cat>
            <c:strRef>
              <c:f>Arkusz6!$B$58:$B$60</c:f>
              <c:strCache>
                <c:ptCount val="3"/>
                <c:pt idx="0">
                  <c:v>Średnia</c:v>
                </c:pt>
                <c:pt idx="1">
                  <c:v>Mediana</c:v>
                </c:pt>
                <c:pt idx="2">
                  <c:v>Odchylenie standardowe</c:v>
                </c:pt>
              </c:strCache>
            </c:strRef>
          </c:cat>
          <c:val>
            <c:numRef>
              <c:f>Arkusz6!$D$58:$D$60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ED-4FEB-9939-117D3174A094}"/>
            </c:ext>
          </c:extLst>
        </c:ser>
        <c:dLbls/>
        <c:shape val="box"/>
        <c:axId val="60506496"/>
        <c:axId val="60508032"/>
        <c:axId val="0"/>
      </c:bar3DChart>
      <c:catAx>
        <c:axId val="60506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508032"/>
        <c:crosses val="autoZero"/>
        <c:auto val="1"/>
        <c:lblAlgn val="ctr"/>
        <c:lblOffset val="100"/>
      </c:catAx>
      <c:valAx>
        <c:axId val="60508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2400"/>
                  <a:t>Rok</a:t>
                </a:r>
                <a:r>
                  <a:rPr lang="pl-PL" sz="2400" baseline="0"/>
                  <a:t> życia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50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855776908781249E-2"/>
          <c:y val="6.6788094785453764E-2"/>
          <c:w val="0.95014422309121871"/>
          <c:h val="0.80574419686395715"/>
        </c:manualLayout>
      </c:layout>
      <c:pie3DChart>
        <c:varyColors val="1"/>
        <c:ser>
          <c:idx val="0"/>
          <c:order val="0"/>
          <c:tx>
            <c:strRef>
              <c:f>Arkusz1!$E$38:$F$38</c:f>
              <c:strCache>
                <c:ptCount val="2"/>
                <c:pt idx="0">
                  <c:v>Łódź 17</c:v>
                </c:pt>
                <c:pt idx="1">
                  <c:v>Województwo 29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28-495A-93B8-120687BEA710}"/>
              </c:ext>
            </c:extLst>
          </c:dPt>
          <c:dPt>
            <c:idx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28-495A-93B8-120687BEA7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Arkusz1!$E$38:$F$38</c:f>
              <c:strCache>
                <c:ptCount val="2"/>
                <c:pt idx="0">
                  <c:v>Łódź 17</c:v>
                </c:pt>
                <c:pt idx="1">
                  <c:v>Województwo 29</c:v>
                </c:pt>
              </c:strCache>
            </c:strRef>
          </c:cat>
          <c:val>
            <c:numRef>
              <c:f>Arkusz1!$E$39:$F$39</c:f>
              <c:numCache>
                <c:formatCode>0%</c:formatCode>
                <c:ptCount val="2"/>
                <c:pt idx="0">
                  <c:v>0.37000000000000005</c:v>
                </c:pt>
                <c:pt idx="1">
                  <c:v>0.63000000000000012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28-495A-93B8-120687BEA710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074137717215686E-2"/>
          <c:y val="0.80044164285040031"/>
          <c:w val="0.79285651793525802"/>
          <c:h val="0.1984959171770195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Arkusz1!$B$39:$C$39</c:f>
              <c:strCache>
                <c:ptCount val="2"/>
                <c:pt idx="0">
                  <c:v>Dziewczynki 12</c:v>
                </c:pt>
                <c:pt idx="1">
                  <c:v>Chłopcy 34</c:v>
                </c:pt>
              </c:strCache>
            </c:strRef>
          </c:tx>
          <c:dPt>
            <c:idx val="0"/>
            <c:spPr>
              <a:solidFill>
                <a:srgbClr val="FF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49-4CC0-97E7-C4D4D5812EEE}"/>
              </c:ext>
            </c:extLst>
          </c:dPt>
          <c:dPt>
            <c:idx val="1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49-4CC0-97E7-C4D4D5812E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Arkusz1!$B$39:$C$39</c:f>
              <c:strCache>
                <c:ptCount val="2"/>
                <c:pt idx="0">
                  <c:v>Dziewczynki 12</c:v>
                </c:pt>
                <c:pt idx="1">
                  <c:v>Chłopcy 34</c:v>
                </c:pt>
              </c:strCache>
            </c:strRef>
          </c:cat>
          <c:val>
            <c:numRef>
              <c:f>Arkusz1!$B$41:$C$41</c:f>
              <c:numCache>
                <c:formatCode>0.00%</c:formatCode>
                <c:ptCount val="2"/>
                <c:pt idx="0">
                  <c:v>0.26</c:v>
                </c:pt>
                <c:pt idx="1">
                  <c:v>0.7400000000000001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49-4CC0-97E7-C4D4D5812EEE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73009623797028"/>
          <c:y val="0.82002260134149907"/>
          <c:w val="0.65342847769028889"/>
          <c:h val="0.1799773986585009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4E-2"/>
          <c:y val="5.0925925925925923E-2"/>
          <c:w val="0.93888888888888899"/>
          <c:h val="0.79224482356372139"/>
        </c:manualLayout>
      </c:layout>
      <c:pie3DChart>
        <c:varyColors val="1"/>
        <c:ser>
          <c:idx val="0"/>
          <c:order val="0"/>
          <c:tx>
            <c:strRef>
              <c:f>Arkusz8!$A$4:$A$5</c:f>
              <c:strCache>
                <c:ptCount val="2"/>
                <c:pt idx="0">
                  <c:v>Łódź 81</c:v>
                </c:pt>
                <c:pt idx="1">
                  <c:v>Województwo 112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FF-41DD-AC38-31EA8DD847D7}"/>
              </c:ext>
            </c:extLst>
          </c:dPt>
          <c:dPt>
            <c:idx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FF-41DD-AC38-31EA8DD847D7}"/>
              </c:ext>
            </c:extLst>
          </c:dPt>
          <c:dLbls>
            <c:dLbl>
              <c:idx val="0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FF-41DD-AC38-31EA8DD847D7}"/>
                </c:ext>
              </c:extLst>
            </c:dLbl>
            <c:dLbl>
              <c:idx val="1"/>
              <c:layout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FF-41DD-AC38-31EA8DD847D7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Arkusz8!$A$4:$A$5</c:f>
              <c:strCache>
                <c:ptCount val="2"/>
                <c:pt idx="0">
                  <c:v>Łódź 81</c:v>
                </c:pt>
                <c:pt idx="1">
                  <c:v>Województwo 112</c:v>
                </c:pt>
              </c:strCache>
            </c:strRef>
          </c:cat>
          <c:val>
            <c:numRef>
              <c:f>Arkusz8!$B$4:$B$5</c:f>
              <c:numCache>
                <c:formatCode>0%</c:formatCode>
                <c:ptCount val="2"/>
                <c:pt idx="0">
                  <c:v>0.42000000000000004</c:v>
                </c:pt>
                <c:pt idx="1">
                  <c:v>0.58000000000000007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FF-41DD-AC38-31EA8DD847D7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582895888014"/>
          <c:y val="0.76909667541557325"/>
          <c:w val="0.63583420822397196"/>
          <c:h val="0.2309033245844269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Arkusz8!$C$4:$C$5</c:f>
              <c:strCache>
                <c:ptCount val="2"/>
                <c:pt idx="0">
                  <c:v>Dziewczynki 70</c:v>
                </c:pt>
                <c:pt idx="1">
                  <c:v>Chłopcy 123</c:v>
                </c:pt>
              </c:strCache>
            </c:strRef>
          </c:tx>
          <c:dPt>
            <c:idx val="0"/>
            <c:spPr>
              <a:solidFill>
                <a:srgbClr val="FF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F6-4197-82B9-ACB1E00EC2C1}"/>
              </c:ext>
            </c:extLst>
          </c:dPt>
          <c:dPt>
            <c:idx val="1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F6-4197-82B9-ACB1E00EC2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Arkusz8!$C$4:$C$5</c:f>
              <c:strCache>
                <c:ptCount val="2"/>
                <c:pt idx="0">
                  <c:v>Dziewczynki 70</c:v>
                </c:pt>
                <c:pt idx="1">
                  <c:v>Chłopcy 123</c:v>
                </c:pt>
              </c:strCache>
            </c:strRef>
          </c:cat>
          <c:val>
            <c:numRef>
              <c:f>Arkusz8!$D$4:$D$5</c:f>
              <c:numCache>
                <c:formatCode>0%</c:formatCode>
                <c:ptCount val="2"/>
                <c:pt idx="0">
                  <c:v>0.36000000000000004</c:v>
                </c:pt>
                <c:pt idx="1">
                  <c:v>0.64000000000000012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F6-4197-82B9-ACB1E00EC2C1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75240594925634"/>
          <c:y val="0.80150408282298047"/>
          <c:w val="0.74771741032370964"/>
          <c:h val="0.170718139399241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/>
              <a:t>Pacjenci</a:t>
            </a:r>
            <a:r>
              <a:rPr lang="pl-PL" sz="1600" b="1" baseline="0"/>
              <a:t> Poradni Laryngologicznej - płeć</a:t>
            </a:r>
            <a:endParaRPr lang="pl-PL" sz="1600" b="1"/>
          </a:p>
        </c:rich>
      </c:tx>
      <c:layout>
        <c:manualLayout>
          <c:xMode val="edge"/>
          <c:yMode val="edge"/>
          <c:x val="0.11323600174978131"/>
          <c:y val="3.7037037037037042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F896D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5F-46BA-A47C-5B2C95D9D403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5F-46BA-A47C-5B2C95D9D40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Arkusz5!$J$1:$K$1</c:f>
              <c:strCache>
                <c:ptCount val="2"/>
                <c:pt idx="0">
                  <c:v>Dziewczynki</c:v>
                </c:pt>
                <c:pt idx="1">
                  <c:v>Chłopcy</c:v>
                </c:pt>
              </c:strCache>
            </c:strRef>
          </c:cat>
          <c:val>
            <c:numRef>
              <c:f>Arkusz5!$J$2:$K$2</c:f>
              <c:numCache>
                <c:formatCode>General</c:formatCode>
                <c:ptCount val="2"/>
                <c:pt idx="0">
                  <c:v>70</c:v>
                </c:pt>
                <c:pt idx="1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5F-46BA-A47C-5B2C95D9D403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93127292375992"/>
          <c:y val="0.86631884617832799"/>
          <c:w val="0.57302419576631658"/>
          <c:h val="0.1336811538216721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Pacjenci Poradni Laryngologicznej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C4-4C96-BAB6-3945AEC77B15}"/>
              </c:ext>
            </c:extLst>
          </c:dPt>
          <c:dPt>
            <c:idx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C4-4C96-BAB6-3945AEC77B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Arkusz5!$A$1:$B$1</c:f>
              <c:strCache>
                <c:ptCount val="2"/>
                <c:pt idx="0">
                  <c:v>Łódź</c:v>
                </c:pt>
                <c:pt idx="1">
                  <c:v>Województwo</c:v>
                </c:pt>
              </c:strCache>
            </c:strRef>
          </c:cat>
          <c:val>
            <c:numRef>
              <c:f>Arkusz5!$A$2:$B$2</c:f>
              <c:numCache>
                <c:formatCode>General</c:formatCode>
                <c:ptCount val="2"/>
                <c:pt idx="0">
                  <c:v>81</c:v>
                </c:pt>
                <c:pt idx="1">
                  <c:v>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C4-4C96-BAB6-3945AEC77B15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25998790248833292"/>
          <c:y val="0.82121663491816133"/>
          <c:w val="0.49348950131233604"/>
          <c:h val="0.1753477690288713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Arkusz7!$A$1:$A$2</c:f>
              <c:strCache>
                <c:ptCount val="2"/>
                <c:pt idx="0">
                  <c:v>Łódź</c:v>
                </c:pt>
                <c:pt idx="1">
                  <c:v>Województwo</c:v>
                </c:pt>
              </c:strCache>
            </c:strRef>
          </c:tx>
          <c:spPr>
            <a:solidFill>
              <a:srgbClr val="F896DA"/>
            </a:solidFill>
          </c:spPr>
          <c:dPt>
            <c:idx val="0"/>
            <c:spPr>
              <a:solidFill>
                <a:srgbClr val="FF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59-477A-ACD9-895CA4ED6C68}"/>
              </c:ext>
            </c:extLst>
          </c:dPt>
          <c:dPt>
            <c:idx val="1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59-477A-ACD9-895CA4ED6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Arkusz7!$G$1:$G$2</c:f>
              <c:strCache>
                <c:ptCount val="2"/>
                <c:pt idx="0">
                  <c:v>Dziewczynki 357</c:v>
                </c:pt>
                <c:pt idx="1">
                  <c:v>Chłopcy 504</c:v>
                </c:pt>
              </c:strCache>
            </c:strRef>
          </c:cat>
          <c:val>
            <c:numRef>
              <c:f>Arkusz7!$F$1:$F$2</c:f>
              <c:numCache>
                <c:formatCode>0%</c:formatCode>
                <c:ptCount val="2"/>
                <c:pt idx="0">
                  <c:v>0.41000000000000003</c:v>
                </c:pt>
                <c:pt idx="1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59-477A-ACD9-895CA4ED6C68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408602150537634E-2"/>
          <c:y val="9.2807424593967527E-2"/>
          <c:w val="0.95268817204301082"/>
          <c:h val="0.7750549597773595"/>
        </c:manualLayout>
      </c:layout>
      <c:pie3DChart>
        <c:varyColors val="1"/>
        <c:ser>
          <c:idx val="0"/>
          <c:order val="0"/>
          <c:tx>
            <c:strRef>
              <c:f>Arkusz7!$A$1:$A$2</c:f>
              <c:strCache>
                <c:ptCount val="2"/>
                <c:pt idx="0">
                  <c:v>Łódź</c:v>
                </c:pt>
                <c:pt idx="1">
                  <c:v>Województwo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3E-468B-A3C5-8495FCF3B50D}"/>
              </c:ext>
            </c:extLst>
          </c:dPt>
          <c:dPt>
            <c:idx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3E-468B-A3C5-8495FCF3B5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Arkusz7!$A$4:$A$5</c:f>
              <c:strCache>
                <c:ptCount val="2"/>
                <c:pt idx="0">
                  <c:v>Łódź 237</c:v>
                </c:pt>
                <c:pt idx="1">
                  <c:v>Województwo 624</c:v>
                </c:pt>
              </c:strCache>
            </c:strRef>
          </c:cat>
          <c:val>
            <c:numRef>
              <c:f>Arkusz7!$D$1:$D$2</c:f>
              <c:numCache>
                <c:formatCode>0</c:formatCode>
                <c:ptCount val="2"/>
                <c:pt idx="0">
                  <c:v>27.526132404181183</c:v>
                </c:pt>
                <c:pt idx="1">
                  <c:v>72.473867595818817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3E-468B-A3C5-8495FCF3B50D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Analiza</a:t>
            </a:r>
            <a:r>
              <a:rPr lang="pl-PL" sz="2000" baseline="0"/>
              <a:t> wieku pacjentów poradni </a:t>
            </a:r>
            <a:endParaRPr lang="pl-PL"/>
          </a:p>
        </c:rich>
      </c:tx>
      <c:layout/>
      <c:spPr>
        <a:noFill/>
        <a:ln>
          <a:noFill/>
        </a:ln>
        <a:effectLst/>
      </c:spPr>
    </c:title>
    <c:view3D>
      <c:rotY val="3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Arkusz6!$K$5:$K$10</c:f>
              <c:strCache>
                <c:ptCount val="6"/>
                <c:pt idx="0">
                  <c:v>&lt;4</c:v>
                </c:pt>
                <c:pt idx="1">
                  <c:v>(4-5)</c:v>
                </c:pt>
                <c:pt idx="2">
                  <c:v>(6-7)</c:v>
                </c:pt>
                <c:pt idx="3">
                  <c:v>(8-9)</c:v>
                </c:pt>
                <c:pt idx="4">
                  <c:v>(10-11)</c:v>
                </c:pt>
                <c:pt idx="5">
                  <c:v>&gt;12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C3-41CA-9C35-C09C0693D26A}"/>
              </c:ext>
            </c:extLst>
          </c:dPt>
          <c:dPt>
            <c:idx val="1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C3-41CA-9C35-C09C0693D26A}"/>
              </c:ext>
            </c:extLst>
          </c:dPt>
          <c:dPt>
            <c:idx val="2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AC3-41CA-9C35-C09C0693D26A}"/>
              </c:ext>
            </c:extLst>
          </c:dPt>
          <c:dPt>
            <c:idx val="3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AC3-41CA-9C35-C09C0693D26A}"/>
              </c:ext>
            </c:extLst>
          </c:dPt>
          <c:dPt>
            <c:idx val="4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AC3-41CA-9C35-C09C0693D26A}"/>
              </c:ext>
            </c:extLst>
          </c:dPt>
          <c:dPt>
            <c:idx val="5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AC3-41CA-9C35-C09C0693D26A}"/>
              </c:ext>
            </c:extLst>
          </c:dPt>
          <c:cat>
            <c:strRef>
              <c:f>Arkusz6!$K$5:$K$10</c:f>
              <c:strCache>
                <c:ptCount val="6"/>
                <c:pt idx="0">
                  <c:v>&lt;4</c:v>
                </c:pt>
                <c:pt idx="1">
                  <c:v>(4-5)</c:v>
                </c:pt>
                <c:pt idx="2">
                  <c:v>(6-7)</c:v>
                </c:pt>
                <c:pt idx="3">
                  <c:v>(8-9)</c:v>
                </c:pt>
                <c:pt idx="4">
                  <c:v>(10-11)</c:v>
                </c:pt>
                <c:pt idx="5">
                  <c:v>&gt;12</c:v>
                </c:pt>
              </c:strCache>
            </c:strRef>
          </c:cat>
          <c:val>
            <c:numRef>
              <c:f>Arkusz6!$M$5:$M$10</c:f>
              <c:numCache>
                <c:formatCode>0.0</c:formatCode>
                <c:ptCount val="6"/>
                <c:pt idx="0">
                  <c:v>5.46875</c:v>
                </c:pt>
                <c:pt idx="1">
                  <c:v>29.6875</c:v>
                </c:pt>
                <c:pt idx="2">
                  <c:v>32.03125</c:v>
                </c:pt>
                <c:pt idx="3">
                  <c:v>16.40625</c:v>
                </c:pt>
                <c:pt idx="4">
                  <c:v>8.59375</c:v>
                </c:pt>
                <c:pt idx="5">
                  <c:v>7.8124999999999991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AC3-41CA-9C35-C09C0693D26A}"/>
            </c:ext>
          </c:extLst>
        </c:ser>
        <c:dLbls/>
        <c:shape val="box"/>
        <c:axId val="60248832"/>
        <c:axId val="60250752"/>
        <c:axId val="0"/>
      </c:bar3DChart>
      <c:catAx>
        <c:axId val="6024883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400" b="1"/>
                  <a:t>rok życia</a:t>
                </a:r>
              </a:p>
            </c:rich>
          </c:tx>
          <c:layout>
            <c:manualLayout>
              <c:xMode val="edge"/>
              <c:yMode val="edge"/>
              <c:x val="0.88013681921121611"/>
              <c:y val="0.8786004522959622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250752"/>
        <c:crosses val="autoZero"/>
        <c:auto val="1"/>
        <c:lblAlgn val="ctr"/>
        <c:lblOffset val="100"/>
      </c:catAx>
      <c:valAx>
        <c:axId val="60250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2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lineChart>
        <c:grouping val="standard"/>
        <c:ser>
          <c:idx val="0"/>
          <c:order val="0"/>
          <c:tx>
            <c:strRef>
              <c:f>Arkusz4!$V$1</c:f>
              <c:strCache>
                <c:ptCount val="1"/>
                <c:pt idx="0">
                  <c:v>ucho prawe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Arkusz4!$W$4:$AC$4</c:f>
              <c:numCache>
                <c:formatCode>General</c:formatCode>
                <c:ptCount val="7"/>
                <c:pt idx="0">
                  <c:v>250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4000</c:v>
                </c:pt>
                <c:pt idx="5">
                  <c:v>6000</c:v>
                </c:pt>
                <c:pt idx="6">
                  <c:v>8000</c:v>
                </c:pt>
              </c:numCache>
            </c:numRef>
          </c:cat>
          <c:val>
            <c:numRef>
              <c:f>Arkusz4!$W$1:$AC$1</c:f>
              <c:numCache>
                <c:formatCode>0</c:formatCode>
                <c:ptCount val="7"/>
                <c:pt idx="0">
                  <c:v>34.444444444444429</c:v>
                </c:pt>
                <c:pt idx="1">
                  <c:v>33.611111111111114</c:v>
                </c:pt>
                <c:pt idx="2">
                  <c:v>28.333333333333325</c:v>
                </c:pt>
                <c:pt idx="3">
                  <c:v>26.944444444444443</c:v>
                </c:pt>
                <c:pt idx="4">
                  <c:v>25.555555555555557</c:v>
                </c:pt>
                <c:pt idx="5">
                  <c:v>24.583333333333321</c:v>
                </c:pt>
                <c:pt idx="6">
                  <c:v>23.75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C4-4F06-87A8-5F029D06A80D}"/>
            </c:ext>
          </c:extLst>
        </c:ser>
        <c:ser>
          <c:idx val="1"/>
          <c:order val="1"/>
          <c:tx>
            <c:strRef>
              <c:f>Arkusz4!$V$3</c:f>
              <c:strCache>
                <c:ptCount val="1"/>
                <c:pt idx="0">
                  <c:v>ucho lewe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Arkusz4!$W$4:$AC$4</c:f>
              <c:numCache>
                <c:formatCode>General</c:formatCode>
                <c:ptCount val="7"/>
                <c:pt idx="0">
                  <c:v>250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4000</c:v>
                </c:pt>
                <c:pt idx="5">
                  <c:v>6000</c:v>
                </c:pt>
                <c:pt idx="6">
                  <c:v>8000</c:v>
                </c:pt>
              </c:numCache>
            </c:numRef>
          </c:cat>
          <c:val>
            <c:numRef>
              <c:f>Arkusz4!$W$3:$AC$3</c:f>
              <c:numCache>
                <c:formatCode>0</c:formatCode>
                <c:ptCount val="7"/>
                <c:pt idx="0">
                  <c:v>32.5</c:v>
                </c:pt>
                <c:pt idx="1">
                  <c:v>31.944444444444443</c:v>
                </c:pt>
                <c:pt idx="2">
                  <c:v>27.777777777777779</c:v>
                </c:pt>
                <c:pt idx="3">
                  <c:v>26.388888888888893</c:v>
                </c:pt>
                <c:pt idx="4">
                  <c:v>23.75</c:v>
                </c:pt>
                <c:pt idx="5">
                  <c:v>22.638888888888896</c:v>
                </c:pt>
                <c:pt idx="6">
                  <c:v>23.055555555555557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C4-4F06-87A8-5F029D06A80D}"/>
            </c:ext>
          </c:extLst>
        </c:ser>
        <c:dLbls/>
        <c:marker val="1"/>
        <c:axId val="60293120"/>
        <c:axId val="60294656"/>
      </c:lineChart>
      <c:catAx>
        <c:axId val="60293120"/>
        <c:scaling>
          <c:orientation val="minMax"/>
        </c:scaling>
        <c:axPos val="t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294656"/>
        <c:crosses val="autoZero"/>
        <c:auto val="1"/>
        <c:lblAlgn val="ctr"/>
        <c:lblOffset val="100"/>
      </c:catAx>
      <c:valAx>
        <c:axId val="60294656"/>
        <c:scaling>
          <c:orientation val="maxMin"/>
          <c:max val="90"/>
        </c:scaling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293120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span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7.6749488144205541E-2"/>
          <c:y val="9.8714230649062748E-2"/>
          <c:w val="0.91804852977705087"/>
          <c:h val="0.84634248267884704"/>
        </c:manualLayout>
      </c:layout>
      <c:lineChart>
        <c:grouping val="standard"/>
        <c:ser>
          <c:idx val="0"/>
          <c:order val="0"/>
          <c:tx>
            <c:strRef>
              <c:f>Arkusz5!$V$1</c:f>
              <c:strCache>
                <c:ptCount val="1"/>
                <c:pt idx="0">
                  <c:v>ucho prawe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Arkusz5!$W$4:$AC$4</c:f>
              <c:numCache>
                <c:formatCode>General</c:formatCode>
                <c:ptCount val="7"/>
                <c:pt idx="0">
                  <c:v>250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4000</c:v>
                </c:pt>
                <c:pt idx="5">
                  <c:v>6000</c:v>
                </c:pt>
                <c:pt idx="6">
                  <c:v>8000</c:v>
                </c:pt>
              </c:numCache>
            </c:numRef>
          </c:cat>
          <c:val>
            <c:numRef>
              <c:f>Arkusz5!$W$1:$AC$1</c:f>
              <c:numCache>
                <c:formatCode>0</c:formatCode>
                <c:ptCount val="7"/>
                <c:pt idx="0">
                  <c:v>44.615384615384599</c:v>
                </c:pt>
                <c:pt idx="1">
                  <c:v>44.230769230769241</c:v>
                </c:pt>
                <c:pt idx="2">
                  <c:v>38.846153846153861</c:v>
                </c:pt>
                <c:pt idx="3">
                  <c:v>34.230769230769241</c:v>
                </c:pt>
                <c:pt idx="4">
                  <c:v>31.923076923076923</c:v>
                </c:pt>
                <c:pt idx="5">
                  <c:v>33.461538461538453</c:v>
                </c:pt>
                <c:pt idx="6">
                  <c:v>34.230769230769241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0B-410F-A646-BC246274199E}"/>
            </c:ext>
          </c:extLst>
        </c:ser>
        <c:ser>
          <c:idx val="1"/>
          <c:order val="1"/>
          <c:tx>
            <c:strRef>
              <c:f>Arkusz5!$V$3</c:f>
              <c:strCache>
                <c:ptCount val="1"/>
                <c:pt idx="0">
                  <c:v>ucho lewe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Arkusz5!$W$4:$AC$4</c:f>
              <c:numCache>
                <c:formatCode>General</c:formatCode>
                <c:ptCount val="7"/>
                <c:pt idx="0">
                  <c:v>250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  <c:pt idx="4">
                  <c:v>4000</c:v>
                </c:pt>
                <c:pt idx="5">
                  <c:v>6000</c:v>
                </c:pt>
                <c:pt idx="6">
                  <c:v>8000</c:v>
                </c:pt>
              </c:numCache>
            </c:numRef>
          </c:cat>
          <c:val>
            <c:numRef>
              <c:f>Arkusz5!$W$3:$AC$3</c:f>
              <c:numCache>
                <c:formatCode>0</c:formatCode>
                <c:ptCount val="7"/>
                <c:pt idx="0">
                  <c:v>38.461538461538453</c:v>
                </c:pt>
                <c:pt idx="1">
                  <c:v>38.461538461538453</c:v>
                </c:pt>
                <c:pt idx="2">
                  <c:v>35</c:v>
                </c:pt>
                <c:pt idx="3">
                  <c:v>34.230769230769241</c:v>
                </c:pt>
                <c:pt idx="4">
                  <c:v>32.307692307692292</c:v>
                </c:pt>
                <c:pt idx="5">
                  <c:v>31.538461538461537</c:v>
                </c:pt>
                <c:pt idx="6">
                  <c:v>31.538461538461537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0B-410F-A646-BC246274199E}"/>
            </c:ext>
          </c:extLst>
        </c:ser>
        <c:dLbls/>
        <c:marker val="1"/>
        <c:axId val="60332288"/>
        <c:axId val="60346752"/>
      </c:lineChart>
      <c:catAx>
        <c:axId val="60332288"/>
        <c:scaling>
          <c:orientation val="minMax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Częstotliwość</a:t>
                </a:r>
              </a:p>
            </c:rich>
          </c:tx>
          <c:layout>
            <c:manualLayout>
              <c:xMode val="edge"/>
              <c:yMode val="edge"/>
              <c:x val="7.8297260666173457E-2"/>
              <c:y val="5.4882584988357255E-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346752"/>
        <c:crosses val="autoZero"/>
        <c:auto val="1"/>
        <c:lblAlgn val="ctr"/>
        <c:lblOffset val="100"/>
      </c:catAx>
      <c:valAx>
        <c:axId val="60346752"/>
        <c:scaling>
          <c:orientation val="maxMin"/>
          <c:max val="9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800"/>
                  <a:t>dB</a:t>
                </a:r>
              </a:p>
            </c:rich>
          </c:tx>
          <c:layout>
            <c:manualLayout>
              <c:xMode val="edge"/>
              <c:yMode val="edge"/>
              <c:x val="3.701062188963851E-4"/>
              <c:y val="7.7067255012570579E-6"/>
            </c:manualLayout>
          </c:layout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332288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span"/>
  </c:chart>
  <c:spPr>
    <a:noFill/>
    <a:ln>
      <a:noFill/>
    </a:ln>
    <a:effectLst/>
  </c:spPr>
  <c:txPr>
    <a:bodyPr anchor="t" anchorCtr="0"/>
    <a:lstStyle/>
    <a:p>
      <a:pPr>
        <a:defRPr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Arkusz7!$A$4:$A$5</c:f>
              <c:strCache>
                <c:ptCount val="2"/>
                <c:pt idx="0">
                  <c:v>Łódź 130</c:v>
                </c:pt>
                <c:pt idx="1">
                  <c:v>Województwo 153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D9-4251-98F6-D269B03887FD}"/>
              </c:ext>
            </c:extLst>
          </c:dPt>
          <c:dPt>
            <c:idx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D9-4251-98F6-D269B03887F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Arkusz7!$A$4:$A$5</c:f>
              <c:strCache>
                <c:ptCount val="2"/>
                <c:pt idx="0">
                  <c:v>Łódź 130</c:v>
                </c:pt>
                <c:pt idx="1">
                  <c:v>Województwo 153</c:v>
                </c:pt>
              </c:strCache>
            </c:strRef>
          </c:cat>
          <c:val>
            <c:numRef>
              <c:f>Arkusz7!$B$4:$B$5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D9-4251-98F6-D269B03887FD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96700412448447"/>
          <c:y val="0.8424002990065973"/>
          <c:w val="0.59547853393325834"/>
          <c:h val="0.1429402515469182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82F85-EC9F-4A60-B920-A6433CAE76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8AD9AFE-40E5-48F5-A5BF-52E23C8763B9}">
      <dgm:prSet custT="1"/>
      <dgm:spPr>
        <a:solidFill>
          <a:schemeClr val="bg2">
            <a:lumMod val="60000"/>
            <a:lumOff val="4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pl-PL" sz="3600" dirty="0">
              <a:solidFill>
                <a:schemeClr val="accent3">
                  <a:lumMod val="75000"/>
                </a:schemeClr>
              </a:solidFill>
            </a:rPr>
            <a:t>Joint </a:t>
          </a:r>
          <a:r>
            <a:rPr lang="pl-PL" sz="3600" dirty="0" err="1">
              <a:solidFill>
                <a:schemeClr val="accent3">
                  <a:lumMod val="75000"/>
                </a:schemeClr>
              </a:solidFill>
            </a:rPr>
            <a:t>Committee</a:t>
          </a:r>
          <a:r>
            <a:rPr lang="pl-PL" sz="3600" dirty="0">
              <a:solidFill>
                <a:schemeClr val="accent3">
                  <a:lumMod val="75000"/>
                </a:schemeClr>
              </a:solidFill>
            </a:rPr>
            <a:t> on Infant </a:t>
          </a:r>
          <a:r>
            <a:rPr lang="pl-PL" sz="3600" dirty="0" err="1">
              <a:solidFill>
                <a:schemeClr val="accent3">
                  <a:lumMod val="75000"/>
                </a:schemeClr>
              </a:solidFill>
            </a:rPr>
            <a:t>Hearing</a:t>
          </a:r>
          <a:r>
            <a:rPr lang="pl-PL" sz="3600" dirty="0">
              <a:solidFill>
                <a:schemeClr val="accent3">
                  <a:lumMod val="75000"/>
                </a:schemeClr>
              </a:solidFill>
            </a:rPr>
            <a:t> </a:t>
          </a:r>
        </a:p>
      </dgm:t>
    </dgm:pt>
    <dgm:pt modelId="{190E939C-EFCD-4FF5-8B13-92ACE8548DE6}" type="parTrans" cxnId="{D0B2E4BC-CDB0-42C2-89DC-3A9E3891721A}">
      <dgm:prSet/>
      <dgm:spPr/>
      <dgm:t>
        <a:bodyPr/>
        <a:lstStyle/>
        <a:p>
          <a:endParaRPr lang="pl-PL"/>
        </a:p>
      </dgm:t>
    </dgm:pt>
    <dgm:pt modelId="{11CA3AB5-7227-4589-869C-66FE2C457972}" type="sibTrans" cxnId="{D0B2E4BC-CDB0-42C2-89DC-3A9E3891721A}">
      <dgm:prSet/>
      <dgm:spPr/>
      <dgm:t>
        <a:bodyPr/>
        <a:lstStyle/>
        <a:p>
          <a:endParaRPr lang="pl-PL"/>
        </a:p>
      </dgm:t>
    </dgm:pt>
    <dgm:pt modelId="{2DE5C20C-247E-4941-B420-3C477737EA2E}" type="pres">
      <dgm:prSet presAssocID="{A7982F85-EC9F-4A60-B920-A6433CAE76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B6A1247-D55D-415D-9B27-4CEB9560E412}" type="pres">
      <dgm:prSet presAssocID="{58AD9AFE-40E5-48F5-A5BF-52E23C8763B9}" presName="parentText" presStyleLbl="node1" presStyleIdx="0" presStyleCnt="1" custLinFactNeighborY="-127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17CE7B6-8129-4E9E-9720-C36CA103C9A4}" type="presOf" srcId="{58AD9AFE-40E5-48F5-A5BF-52E23C8763B9}" destId="{BB6A1247-D55D-415D-9B27-4CEB9560E412}" srcOrd="0" destOrd="0" presId="urn:microsoft.com/office/officeart/2005/8/layout/vList2"/>
    <dgm:cxn modelId="{D0B2E4BC-CDB0-42C2-89DC-3A9E3891721A}" srcId="{A7982F85-EC9F-4A60-B920-A6433CAE7616}" destId="{58AD9AFE-40E5-48F5-A5BF-52E23C8763B9}" srcOrd="0" destOrd="0" parTransId="{190E939C-EFCD-4FF5-8B13-92ACE8548DE6}" sibTransId="{11CA3AB5-7227-4589-869C-66FE2C457972}"/>
    <dgm:cxn modelId="{BBB914FA-F2E8-4DF3-8406-AC48CA707B2E}" type="presOf" srcId="{A7982F85-EC9F-4A60-B920-A6433CAE7616}" destId="{2DE5C20C-247E-4941-B420-3C477737EA2E}" srcOrd="0" destOrd="0" presId="urn:microsoft.com/office/officeart/2005/8/layout/vList2"/>
    <dgm:cxn modelId="{50391E56-1C29-4E2E-8408-D15EEEBA28C6}" type="presParOf" srcId="{2DE5C20C-247E-4941-B420-3C477737EA2E}" destId="{BB6A1247-D55D-415D-9B27-4CEB9560E4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DAEF5-DD89-4D93-B721-5165707203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10A32F-7E20-4642-A4D0-156375D4493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pl-PL" sz="1800" dirty="0"/>
            <a:t>Opublikowane przez JCIH listy czynników ryzyka uszkodzenia słuchu-</a:t>
          </a:r>
        </a:p>
        <a:p>
          <a:pPr rtl="0"/>
          <a:r>
            <a:rPr lang="pl-PL" sz="1800" dirty="0"/>
            <a:t>Rok 1971 pisemne wytyczne dotyczą wprowadzenia </a:t>
          </a:r>
          <a:r>
            <a:rPr lang="pl-PL" sz="1800" dirty="0" err="1"/>
            <a:t>skryningu</a:t>
          </a:r>
          <a:r>
            <a:rPr lang="pl-PL" sz="1800" dirty="0"/>
            <a:t> słuchowego. </a:t>
          </a:r>
        </a:p>
        <a:p>
          <a:pPr rtl="0"/>
          <a:r>
            <a:rPr lang="pl-PL" sz="1800" dirty="0"/>
            <a:t>Rok 1973 – pięć czynników ( genetyczne uwarunkowania, różyczka i inne infekcje wewnątrzmaciczne, wady, masa urodzeniowa &lt;1500g, </a:t>
          </a:r>
          <a:r>
            <a:rPr lang="pl-PL" sz="1800" dirty="0" err="1"/>
            <a:t>hiperbnilirubinemia</a:t>
          </a:r>
          <a:r>
            <a:rPr lang="pl-PL" sz="1800" dirty="0"/>
            <a:t>)  </a:t>
          </a:r>
        </a:p>
        <a:p>
          <a:pPr rtl="0"/>
          <a:r>
            <a:rPr lang="pl-PL" sz="1800" dirty="0"/>
            <a:t>Rok 1982- siedem czynników ( genetyczne, zakażenia z grupy TORCH, wady</a:t>
          </a:r>
        </a:p>
        <a:p>
          <a:pPr rtl="0"/>
          <a:r>
            <a:rPr lang="pl-PL" sz="1800" dirty="0"/>
            <a:t>rozwojowe głowy i szyi, niska masa urodzeniowa, hiperbilirubinemia wymagająca transfuzji wymiennej, bakteryjne zap. Opon, ostre niedotlenienie,Apgrar0-3, </a:t>
          </a:r>
          <a:r>
            <a:rPr lang="pl-PL" sz="1800" dirty="0" err="1"/>
            <a:t>hypotonia</a:t>
          </a:r>
          <a:r>
            <a:rPr lang="pl-PL" sz="1800" dirty="0"/>
            <a:t> </a:t>
          </a:r>
          <a:r>
            <a:rPr lang="pl-PL" sz="1800" dirty="0" err="1"/>
            <a:t>mieśniowa</a:t>
          </a:r>
          <a:r>
            <a:rPr lang="pl-PL" sz="1800" dirty="0"/>
            <a:t> po urodzeniu)    </a:t>
          </a:r>
        </a:p>
      </dgm:t>
    </dgm:pt>
    <dgm:pt modelId="{9A96F956-9FA6-49BD-A897-6815B598CAA7}" type="parTrans" cxnId="{0B6B1E7A-F0E7-4C92-831E-995CF2B43A36}">
      <dgm:prSet/>
      <dgm:spPr/>
      <dgm:t>
        <a:bodyPr/>
        <a:lstStyle/>
        <a:p>
          <a:endParaRPr lang="pl-PL"/>
        </a:p>
      </dgm:t>
    </dgm:pt>
    <dgm:pt modelId="{AB7CD713-2674-41CA-A01B-9F94CF859173}" type="sibTrans" cxnId="{0B6B1E7A-F0E7-4C92-831E-995CF2B43A36}">
      <dgm:prSet/>
      <dgm:spPr/>
      <dgm:t>
        <a:bodyPr/>
        <a:lstStyle/>
        <a:p>
          <a:endParaRPr lang="pl-PL"/>
        </a:p>
      </dgm:t>
    </dgm:pt>
    <dgm:pt modelId="{C300CF96-D0BB-498D-B002-B39FEA72DCCA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pl-PL" sz="2000" dirty="0"/>
            <a:t>      </a:t>
          </a:r>
        </a:p>
        <a:p>
          <a:pPr rtl="0"/>
          <a:r>
            <a:rPr lang="pl-PL" sz="2000" dirty="0"/>
            <a:t>Rok 1990- podział czynników na powodujące ujawnienie się niedosłuchu w pierwszym miesiącu po urodzeniu oraz takie które mogą powodować niedosłuch we wczesnym dzieciństwie (od 28 dnia do 2 roku życia)   </a:t>
          </a:r>
        </a:p>
        <a:p>
          <a:pPr rtl="0"/>
          <a:r>
            <a:rPr lang="pl-PL" sz="2000" dirty="0"/>
            <a:t>       </a:t>
          </a:r>
        </a:p>
      </dgm:t>
    </dgm:pt>
    <dgm:pt modelId="{164ACB20-75AB-4C34-902C-CE95F7BBDA61}" type="parTrans" cxnId="{EA449939-A9E1-4F15-A5C3-82E2AF6AC2DC}">
      <dgm:prSet/>
      <dgm:spPr/>
      <dgm:t>
        <a:bodyPr/>
        <a:lstStyle/>
        <a:p>
          <a:endParaRPr lang="pl-PL"/>
        </a:p>
      </dgm:t>
    </dgm:pt>
    <dgm:pt modelId="{6F48BFE5-CC33-4DAC-8EA2-04E075C7584C}" type="sibTrans" cxnId="{EA449939-A9E1-4F15-A5C3-82E2AF6AC2DC}">
      <dgm:prSet/>
      <dgm:spPr/>
      <dgm:t>
        <a:bodyPr/>
        <a:lstStyle/>
        <a:p>
          <a:endParaRPr lang="pl-PL"/>
        </a:p>
      </dgm:t>
    </dgm:pt>
    <dgm:pt modelId="{1FFD8F0C-9EA7-414A-93CF-E1A0E07777EC}" type="pres">
      <dgm:prSet presAssocID="{40CDAEF5-DD89-4D93-B721-5165707203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144AF0-85BF-49DE-957C-A0F983B09407}" type="pres">
      <dgm:prSet presAssocID="{0C10A32F-7E20-4642-A4D0-156375D44937}" presName="parentText" presStyleLbl="node1" presStyleIdx="0" presStyleCnt="2" custScaleY="16237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E8D8D5-BC17-4D8B-B95C-C92215507EFC}" type="pres">
      <dgm:prSet presAssocID="{AB7CD713-2674-41CA-A01B-9F94CF859173}" presName="spacer" presStyleCnt="0"/>
      <dgm:spPr/>
    </dgm:pt>
    <dgm:pt modelId="{E7A6A540-45D2-4877-82AD-CFF21F71DB3E}" type="pres">
      <dgm:prSet presAssocID="{C300CF96-D0BB-498D-B002-B39FEA72DCC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D5B57C-D7D0-4D92-AF9C-21474F74CF7D}" type="presOf" srcId="{40CDAEF5-DD89-4D93-B721-516570720376}" destId="{1FFD8F0C-9EA7-414A-93CF-E1A0E07777EC}" srcOrd="0" destOrd="0" presId="urn:microsoft.com/office/officeart/2005/8/layout/vList2"/>
    <dgm:cxn modelId="{FC09C125-4D97-4D74-BACA-9627237444E2}" type="presOf" srcId="{0C10A32F-7E20-4642-A4D0-156375D44937}" destId="{65144AF0-85BF-49DE-957C-A0F983B09407}" srcOrd="0" destOrd="0" presId="urn:microsoft.com/office/officeart/2005/8/layout/vList2"/>
    <dgm:cxn modelId="{FF69BBE6-7707-412E-B23D-202CD33B13C0}" type="presOf" srcId="{C300CF96-D0BB-498D-B002-B39FEA72DCCA}" destId="{E7A6A540-45D2-4877-82AD-CFF21F71DB3E}" srcOrd="0" destOrd="0" presId="urn:microsoft.com/office/officeart/2005/8/layout/vList2"/>
    <dgm:cxn modelId="{EA449939-A9E1-4F15-A5C3-82E2AF6AC2DC}" srcId="{40CDAEF5-DD89-4D93-B721-516570720376}" destId="{C300CF96-D0BB-498D-B002-B39FEA72DCCA}" srcOrd="1" destOrd="0" parTransId="{164ACB20-75AB-4C34-902C-CE95F7BBDA61}" sibTransId="{6F48BFE5-CC33-4DAC-8EA2-04E075C7584C}"/>
    <dgm:cxn modelId="{0B6B1E7A-F0E7-4C92-831E-995CF2B43A36}" srcId="{40CDAEF5-DD89-4D93-B721-516570720376}" destId="{0C10A32F-7E20-4642-A4D0-156375D44937}" srcOrd="0" destOrd="0" parTransId="{9A96F956-9FA6-49BD-A897-6815B598CAA7}" sibTransId="{AB7CD713-2674-41CA-A01B-9F94CF859173}"/>
    <dgm:cxn modelId="{6FC140FF-A2A5-462B-9B4D-A34D1BA8FCE8}" type="presParOf" srcId="{1FFD8F0C-9EA7-414A-93CF-E1A0E07777EC}" destId="{65144AF0-85BF-49DE-957C-A0F983B09407}" srcOrd="0" destOrd="0" presId="urn:microsoft.com/office/officeart/2005/8/layout/vList2"/>
    <dgm:cxn modelId="{8AF760B4-6946-4938-A249-D8192E5E4F08}" type="presParOf" srcId="{1FFD8F0C-9EA7-414A-93CF-E1A0E07777EC}" destId="{38E8D8D5-BC17-4D8B-B95C-C92215507EFC}" srcOrd="1" destOrd="0" presId="urn:microsoft.com/office/officeart/2005/8/layout/vList2"/>
    <dgm:cxn modelId="{F6E8AA31-F6A8-4F18-BCDC-91C5E4DE22E0}" type="presParOf" srcId="{1FFD8F0C-9EA7-414A-93CF-E1A0E07777EC}" destId="{E7A6A540-45D2-4877-82AD-CFF21F71DB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63710E-F3A2-4412-9E3C-220AD34B0F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8DF36A-A960-44B6-A062-88F1D0D286D5}">
      <dgm:prSet custT="1"/>
      <dgm:spPr>
        <a:solidFill>
          <a:schemeClr val="bg1">
            <a:lumMod val="50000"/>
          </a:schemeClr>
        </a:solidFill>
        <a:ln>
          <a:solidFill>
            <a:srgbClr val="00759E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pl-PL" sz="3600" dirty="0"/>
            <a:t>Ustalenia JCIH z 1990 roku</a:t>
          </a:r>
        </a:p>
      </dgm:t>
    </dgm:pt>
    <dgm:pt modelId="{9189CCE7-7F37-45B1-924B-09693115C8D3}" type="parTrans" cxnId="{05B1E1FD-EB80-4098-95D1-CD528EC575BB}">
      <dgm:prSet/>
      <dgm:spPr/>
      <dgm:t>
        <a:bodyPr/>
        <a:lstStyle/>
        <a:p>
          <a:endParaRPr lang="pl-PL"/>
        </a:p>
      </dgm:t>
    </dgm:pt>
    <dgm:pt modelId="{8E918291-D408-48A8-961B-3E18F41F556D}" type="sibTrans" cxnId="{05B1E1FD-EB80-4098-95D1-CD528EC575BB}">
      <dgm:prSet/>
      <dgm:spPr/>
      <dgm:t>
        <a:bodyPr/>
        <a:lstStyle/>
        <a:p>
          <a:endParaRPr lang="pl-PL"/>
        </a:p>
      </dgm:t>
    </dgm:pt>
    <dgm:pt modelId="{D4D8D5FD-4D08-4376-B115-586A2670FBEF}" type="pres">
      <dgm:prSet presAssocID="{3F63710E-F3A2-4412-9E3C-220AD34B0F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E830F17-370C-43E2-BDFA-A70E14FB0E3F}" type="pres">
      <dgm:prSet presAssocID="{758DF36A-A960-44B6-A062-88F1D0D286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5B1E1FD-EB80-4098-95D1-CD528EC575BB}" srcId="{3F63710E-F3A2-4412-9E3C-220AD34B0F79}" destId="{758DF36A-A960-44B6-A062-88F1D0D286D5}" srcOrd="0" destOrd="0" parTransId="{9189CCE7-7F37-45B1-924B-09693115C8D3}" sibTransId="{8E918291-D408-48A8-961B-3E18F41F556D}"/>
    <dgm:cxn modelId="{E41FBA8B-0443-4CA9-BD68-4298A565F315}" type="presOf" srcId="{758DF36A-A960-44B6-A062-88F1D0D286D5}" destId="{8E830F17-370C-43E2-BDFA-A70E14FB0E3F}" srcOrd="0" destOrd="0" presId="urn:microsoft.com/office/officeart/2005/8/layout/vList2"/>
    <dgm:cxn modelId="{F139EC72-9300-4085-BBB2-D57A3FFDC988}" type="presOf" srcId="{3F63710E-F3A2-4412-9E3C-220AD34B0F79}" destId="{D4D8D5FD-4D08-4376-B115-586A2670FBEF}" srcOrd="0" destOrd="0" presId="urn:microsoft.com/office/officeart/2005/8/layout/vList2"/>
    <dgm:cxn modelId="{CC1C5583-4AA3-419C-9A95-2759C6C3DD5B}" type="presParOf" srcId="{D4D8D5FD-4D08-4376-B115-586A2670FBEF}" destId="{8E830F17-370C-43E2-BDFA-A70E14FB0E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0594CC-0839-4D4A-A4DE-93660FB6126F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F2F8A4D-294B-4B6B-A2DC-832A7382E57D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endParaRPr lang="pl-PL" sz="1200" strike="noStrike" dirty="0"/>
        </a:p>
        <a:p>
          <a:pPr rtl="0"/>
          <a:r>
            <a:rPr lang="pl-PL" sz="2000" dirty="0"/>
            <a:t>Czynniki powodujące niedosłuch po urodzeniu: </a:t>
          </a:r>
          <a:r>
            <a:rPr lang="pl-PL" sz="1200" dirty="0"/>
            <a:t>- Wada słuchu w rodzinie</a:t>
          </a:r>
        </a:p>
        <a:p>
          <a:r>
            <a:rPr lang="pl-PL" sz="1200" dirty="0"/>
            <a:t>- Infekcje z grupy TORCH</a:t>
          </a:r>
        </a:p>
        <a:p>
          <a:r>
            <a:rPr lang="pl-PL" sz="1200" dirty="0"/>
            <a:t>- Zaburzenia w budowie twarzoczaszki</a:t>
          </a:r>
        </a:p>
        <a:p>
          <a:r>
            <a:rPr lang="pl-PL" sz="1200" dirty="0"/>
            <a:t>-masa urodzeniowa &lt; 1500g</a:t>
          </a:r>
        </a:p>
        <a:p>
          <a:r>
            <a:rPr lang="pl-PL" sz="1200" dirty="0"/>
            <a:t>- </a:t>
          </a:r>
          <a:r>
            <a:rPr lang="pl-PL" sz="1200" dirty="0" err="1"/>
            <a:t>Hiperilirubinemia</a:t>
          </a:r>
          <a:r>
            <a:rPr lang="pl-PL" sz="1200" dirty="0"/>
            <a:t> </a:t>
          </a:r>
          <a:r>
            <a:rPr lang="pl-PL" sz="1200" dirty="0" err="1"/>
            <a:t>wymagajaca</a:t>
          </a:r>
          <a:r>
            <a:rPr lang="pl-PL" sz="1200" dirty="0"/>
            <a:t> transfuzji </a:t>
          </a:r>
          <a:r>
            <a:rPr lang="pl-PL" sz="1200" dirty="0" err="1"/>
            <a:t>wymiennejwe</a:t>
          </a:r>
          <a:endParaRPr lang="pl-PL" sz="1200" dirty="0"/>
        </a:p>
        <a:p>
          <a:r>
            <a:rPr lang="pl-PL" sz="1200" dirty="0"/>
            <a:t>- Leki </a:t>
          </a:r>
          <a:r>
            <a:rPr lang="pl-PL" sz="1200" dirty="0" err="1"/>
            <a:t>ototoksyczne</a:t>
          </a:r>
          <a:r>
            <a:rPr lang="pl-PL" sz="1200" dirty="0"/>
            <a:t> (</a:t>
          </a:r>
          <a:r>
            <a:rPr lang="pl-PL" sz="1200" dirty="0" err="1"/>
            <a:t>aminoglikozydy</a:t>
          </a:r>
          <a:r>
            <a:rPr lang="pl-PL" sz="1200" dirty="0"/>
            <a:t> i </a:t>
          </a:r>
          <a:r>
            <a:rPr lang="pl-PL" sz="1200" dirty="0" err="1"/>
            <a:t>diuretyki</a:t>
          </a:r>
          <a:r>
            <a:rPr lang="pl-PL" sz="1200" dirty="0"/>
            <a:t> pętlowe)</a:t>
          </a:r>
        </a:p>
        <a:p>
          <a:r>
            <a:rPr lang="pl-PL" sz="1200" dirty="0"/>
            <a:t>- Bakteryjne zapalenie opon</a:t>
          </a:r>
        </a:p>
        <a:p>
          <a:r>
            <a:rPr lang="pl-PL" sz="1200" dirty="0"/>
            <a:t>- Ostre niedotlenie . </a:t>
          </a:r>
          <a:r>
            <a:rPr lang="pl-PL" sz="1200" dirty="0" err="1"/>
            <a:t>Apgar</a:t>
          </a:r>
          <a:r>
            <a:rPr lang="pl-PL" sz="1200" dirty="0"/>
            <a:t> 0-3</a:t>
          </a:r>
        </a:p>
        <a:p>
          <a:r>
            <a:rPr lang="pl-PL" sz="1200" dirty="0"/>
            <a:t>- Sztuczna wentylacja powyżej 10 dni</a:t>
          </a:r>
        </a:p>
        <a:p>
          <a:r>
            <a:rPr lang="pl-PL" sz="1200" dirty="0"/>
            <a:t>- Zespoły wad </a:t>
          </a:r>
          <a:r>
            <a:rPr lang="pl-PL" sz="1200" dirty="0" err="1"/>
            <a:t>wrodzoych</a:t>
          </a:r>
          <a:r>
            <a:rPr lang="pl-PL" sz="1200" dirty="0"/>
            <a:t> z niedosłuchami</a:t>
          </a:r>
          <a:r>
            <a:rPr lang="pl-PL" sz="2000" dirty="0"/>
            <a:t> </a:t>
          </a:r>
        </a:p>
      </dgm:t>
    </dgm:pt>
    <dgm:pt modelId="{99F32918-941A-4218-9759-A9547402A890}" type="parTrans" cxnId="{31F3AE5F-F8C1-4E26-8B1F-3ABBC87E0C66}">
      <dgm:prSet/>
      <dgm:spPr/>
      <dgm:t>
        <a:bodyPr/>
        <a:lstStyle/>
        <a:p>
          <a:endParaRPr lang="pl-PL"/>
        </a:p>
      </dgm:t>
    </dgm:pt>
    <dgm:pt modelId="{219C76A0-9C4F-4FAD-B050-6681A61AAAD2}" type="sibTrans" cxnId="{31F3AE5F-F8C1-4E26-8B1F-3ABBC87E0C66}">
      <dgm:prSet/>
      <dgm:spPr/>
      <dgm:t>
        <a:bodyPr/>
        <a:lstStyle/>
        <a:p>
          <a:endParaRPr lang="pl-PL"/>
        </a:p>
      </dgm:t>
    </dgm:pt>
    <dgm:pt modelId="{ACFFBAC1-A13E-4BAF-8686-31745BA29E66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endParaRPr lang="pl-PL" sz="1200" dirty="0"/>
        </a:p>
        <a:p>
          <a:pPr rtl="0"/>
          <a:r>
            <a:rPr lang="pl-PL" sz="1200" dirty="0"/>
            <a:t>Czynniki powodujące </a:t>
          </a:r>
          <a:r>
            <a:rPr lang="pl-PL" sz="1200" dirty="0" err="1"/>
            <a:t>nieosłuch</a:t>
          </a:r>
          <a:r>
            <a:rPr lang="pl-PL" sz="1200" dirty="0"/>
            <a:t> powyżej28 dnia:</a:t>
          </a:r>
        </a:p>
        <a:p>
          <a:pPr rtl="0"/>
          <a:r>
            <a:rPr lang="pl-PL" sz="1200" dirty="0"/>
            <a:t>Bakteryjne zapalenie opon</a:t>
          </a:r>
        </a:p>
        <a:p>
          <a:pPr rtl="0"/>
          <a:r>
            <a:rPr lang="pl-PL" sz="1200" dirty="0" err="1"/>
            <a:t>Cytomegalowirus</a:t>
          </a:r>
          <a:r>
            <a:rPr lang="pl-PL" sz="1200" dirty="0"/>
            <a:t>, mechaniczna wentylacja </a:t>
          </a:r>
          <a:r>
            <a:rPr lang="pl-PL" sz="1200" dirty="0" err="1"/>
            <a:t>mogace</a:t>
          </a:r>
          <a:r>
            <a:rPr lang="pl-PL" sz="1200" dirty="0"/>
            <a:t> powodować niedosłuch progresywny</a:t>
          </a:r>
        </a:p>
        <a:p>
          <a:r>
            <a:rPr lang="pl-PL" sz="1200" dirty="0"/>
            <a:t>Urazy głowy</a:t>
          </a:r>
        </a:p>
        <a:p>
          <a:r>
            <a:rPr lang="pl-PL" sz="1200" dirty="0"/>
            <a:t>Zespoły wad wrodzonych z niedosłuchem</a:t>
          </a:r>
        </a:p>
        <a:p>
          <a:r>
            <a:rPr lang="pl-PL" sz="1200" dirty="0"/>
            <a:t>Leki </a:t>
          </a:r>
          <a:r>
            <a:rPr lang="pl-PL" sz="1200" dirty="0" err="1"/>
            <a:t>ototoksyczne</a:t>
          </a:r>
          <a:r>
            <a:rPr lang="pl-PL" sz="1200" dirty="0"/>
            <a:t> </a:t>
          </a:r>
          <a:r>
            <a:rPr lang="pl-PL" sz="1200" dirty="0" err="1"/>
            <a:t>sotosowane</a:t>
          </a:r>
          <a:r>
            <a:rPr lang="pl-PL" sz="1200" dirty="0"/>
            <a:t> powyżej 5 dni</a:t>
          </a:r>
        </a:p>
        <a:p>
          <a:r>
            <a:rPr lang="pl-PL" sz="1200" dirty="0"/>
            <a:t>Choroby neurodegeneracyjne: </a:t>
          </a:r>
          <a:r>
            <a:rPr lang="pl-PL" sz="1200" dirty="0" err="1"/>
            <a:t>Tay-Sachsa</a:t>
          </a:r>
          <a:r>
            <a:rPr lang="pl-PL" sz="1200" dirty="0"/>
            <a:t>, </a:t>
          </a:r>
          <a:r>
            <a:rPr lang="pl-PL" sz="1200" dirty="0" err="1"/>
            <a:t>Gauchera</a:t>
          </a:r>
          <a:endParaRPr lang="pl-PL" sz="1200" dirty="0"/>
        </a:p>
        <a:p>
          <a:r>
            <a:rPr lang="pl-PL" sz="1200" dirty="0"/>
            <a:t>Choroby infekcyjne wieku dziecięcego: </a:t>
          </a:r>
          <a:r>
            <a:rPr lang="pl-PL" sz="1200" dirty="0" err="1"/>
            <a:t>Swinka</a:t>
          </a:r>
          <a:r>
            <a:rPr lang="pl-PL" sz="1200" dirty="0"/>
            <a:t>, Odra </a:t>
          </a:r>
        </a:p>
        <a:p>
          <a:pPr rtl="0"/>
          <a:endParaRPr lang="pl-PL" sz="2000" dirty="0"/>
        </a:p>
      </dgm:t>
    </dgm:pt>
    <dgm:pt modelId="{B179A02B-6EA0-4AAC-83A1-9FE45767E449}" type="parTrans" cxnId="{3D49D265-551C-4097-8070-6A1D633E1150}">
      <dgm:prSet/>
      <dgm:spPr/>
      <dgm:t>
        <a:bodyPr/>
        <a:lstStyle/>
        <a:p>
          <a:endParaRPr lang="pl-PL"/>
        </a:p>
      </dgm:t>
    </dgm:pt>
    <dgm:pt modelId="{32C21E41-0DF9-4CB8-87C2-3D5A0B4F6AB1}" type="sibTrans" cxnId="{3D49D265-551C-4097-8070-6A1D633E1150}">
      <dgm:prSet/>
      <dgm:spPr/>
      <dgm:t>
        <a:bodyPr/>
        <a:lstStyle/>
        <a:p>
          <a:endParaRPr lang="pl-PL"/>
        </a:p>
      </dgm:t>
    </dgm:pt>
    <dgm:pt modelId="{00CC6DB2-AD0A-4C25-BCB1-8E39BBDEB44D}" type="pres">
      <dgm:prSet presAssocID="{4A0594CC-0839-4D4A-A4DE-93660FB612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5A3A5B-CBD5-4E12-B067-36F67E3CB2A8}" type="pres">
      <dgm:prSet presAssocID="{4A0594CC-0839-4D4A-A4DE-93660FB6126F}" presName="dummyMaxCanvas" presStyleCnt="0">
        <dgm:presLayoutVars/>
      </dgm:prSet>
      <dgm:spPr/>
    </dgm:pt>
    <dgm:pt modelId="{2AB55562-1567-4716-A791-E18F01EC52ED}" type="pres">
      <dgm:prSet presAssocID="{4A0594CC-0839-4D4A-A4DE-93660FB6126F}" presName="TwoNodes_1" presStyleLbl="node1" presStyleIdx="0" presStyleCnt="2" custScaleY="177781" custLinFactNeighborY="213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6C7A81-8AF0-4641-95CE-EE43372F8190}" type="pres">
      <dgm:prSet presAssocID="{4A0594CC-0839-4D4A-A4DE-93660FB6126F}" presName="TwoNodes_2" presStyleLbl="node1" presStyleIdx="1" presStyleCnt="2" custScaleX="63236" custScaleY="150170" custLinFactNeighborX="1616" custLinFactNeighborY="30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B7E0A2-2D72-494F-9DFC-5601CA52BF92}" type="pres">
      <dgm:prSet presAssocID="{4A0594CC-0839-4D4A-A4DE-93660FB6126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8DE91E-E816-4714-9D29-F778DAD23D5B}" type="pres">
      <dgm:prSet presAssocID="{4A0594CC-0839-4D4A-A4DE-93660FB6126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FD7FE0-1254-4583-9CF2-1F40B388A283}" type="pres">
      <dgm:prSet presAssocID="{4A0594CC-0839-4D4A-A4DE-93660FB6126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D9AE70F-02C9-4214-B887-351C033A93A2}" type="presOf" srcId="{4A0594CC-0839-4D4A-A4DE-93660FB6126F}" destId="{00CC6DB2-AD0A-4C25-BCB1-8E39BBDEB44D}" srcOrd="0" destOrd="0" presId="urn:microsoft.com/office/officeart/2005/8/layout/vProcess5"/>
    <dgm:cxn modelId="{16C0B639-F865-4BAC-92B2-E3BD0B92FD35}" type="presOf" srcId="{EF2F8A4D-294B-4B6B-A2DC-832A7382E57D}" destId="{2AB55562-1567-4716-A791-E18F01EC52ED}" srcOrd="0" destOrd="0" presId="urn:microsoft.com/office/officeart/2005/8/layout/vProcess5"/>
    <dgm:cxn modelId="{5F0EF801-E97C-40B8-99B6-0667FB9C49E2}" type="presOf" srcId="{ACFFBAC1-A13E-4BAF-8686-31745BA29E66}" destId="{E6FD7FE0-1254-4583-9CF2-1F40B388A283}" srcOrd="1" destOrd="0" presId="urn:microsoft.com/office/officeart/2005/8/layout/vProcess5"/>
    <dgm:cxn modelId="{1F311E44-E3B3-43C5-8B26-36243E68F2D1}" type="presOf" srcId="{EF2F8A4D-294B-4B6B-A2DC-832A7382E57D}" destId="{DE8DE91E-E816-4714-9D29-F778DAD23D5B}" srcOrd="1" destOrd="0" presId="urn:microsoft.com/office/officeart/2005/8/layout/vProcess5"/>
    <dgm:cxn modelId="{31F3AE5F-F8C1-4E26-8B1F-3ABBC87E0C66}" srcId="{4A0594CC-0839-4D4A-A4DE-93660FB6126F}" destId="{EF2F8A4D-294B-4B6B-A2DC-832A7382E57D}" srcOrd="0" destOrd="0" parTransId="{99F32918-941A-4218-9759-A9547402A890}" sibTransId="{219C76A0-9C4F-4FAD-B050-6681A61AAAD2}"/>
    <dgm:cxn modelId="{2498FA4C-8493-4678-8AA0-73AA518967BE}" type="presOf" srcId="{ACFFBAC1-A13E-4BAF-8686-31745BA29E66}" destId="{D56C7A81-8AF0-4641-95CE-EE43372F8190}" srcOrd="0" destOrd="0" presId="urn:microsoft.com/office/officeart/2005/8/layout/vProcess5"/>
    <dgm:cxn modelId="{DD1DBB6C-79CE-45AF-95EF-661C1B9548BE}" type="presOf" srcId="{219C76A0-9C4F-4FAD-B050-6681A61AAAD2}" destId="{C0B7E0A2-2D72-494F-9DFC-5601CA52BF92}" srcOrd="0" destOrd="0" presId="urn:microsoft.com/office/officeart/2005/8/layout/vProcess5"/>
    <dgm:cxn modelId="{3D49D265-551C-4097-8070-6A1D633E1150}" srcId="{4A0594CC-0839-4D4A-A4DE-93660FB6126F}" destId="{ACFFBAC1-A13E-4BAF-8686-31745BA29E66}" srcOrd="1" destOrd="0" parTransId="{B179A02B-6EA0-4AAC-83A1-9FE45767E449}" sibTransId="{32C21E41-0DF9-4CB8-87C2-3D5A0B4F6AB1}"/>
    <dgm:cxn modelId="{4C224E51-6C66-42BA-B32F-4FBFB736ED78}" type="presParOf" srcId="{00CC6DB2-AD0A-4C25-BCB1-8E39BBDEB44D}" destId="{A05A3A5B-CBD5-4E12-B067-36F67E3CB2A8}" srcOrd="0" destOrd="0" presId="urn:microsoft.com/office/officeart/2005/8/layout/vProcess5"/>
    <dgm:cxn modelId="{2C92F26A-83FE-41C0-9663-FEC3347A83CD}" type="presParOf" srcId="{00CC6DB2-AD0A-4C25-BCB1-8E39BBDEB44D}" destId="{2AB55562-1567-4716-A791-E18F01EC52ED}" srcOrd="1" destOrd="0" presId="urn:microsoft.com/office/officeart/2005/8/layout/vProcess5"/>
    <dgm:cxn modelId="{AC1596A8-1595-4E05-9346-B039CD998991}" type="presParOf" srcId="{00CC6DB2-AD0A-4C25-BCB1-8E39BBDEB44D}" destId="{D56C7A81-8AF0-4641-95CE-EE43372F8190}" srcOrd="2" destOrd="0" presId="urn:microsoft.com/office/officeart/2005/8/layout/vProcess5"/>
    <dgm:cxn modelId="{224C6651-B5B9-4C56-A6CB-A68ECB46CFA7}" type="presParOf" srcId="{00CC6DB2-AD0A-4C25-BCB1-8E39BBDEB44D}" destId="{C0B7E0A2-2D72-494F-9DFC-5601CA52BF92}" srcOrd="3" destOrd="0" presId="urn:microsoft.com/office/officeart/2005/8/layout/vProcess5"/>
    <dgm:cxn modelId="{FE5635E6-DBBB-4A49-B897-E9062991FA66}" type="presParOf" srcId="{00CC6DB2-AD0A-4C25-BCB1-8E39BBDEB44D}" destId="{DE8DE91E-E816-4714-9D29-F778DAD23D5B}" srcOrd="4" destOrd="0" presId="urn:microsoft.com/office/officeart/2005/8/layout/vProcess5"/>
    <dgm:cxn modelId="{A1D62B08-FE2C-4756-8DC9-F2D72DDE6443}" type="presParOf" srcId="{00CC6DB2-AD0A-4C25-BCB1-8E39BBDEB44D}" destId="{E6FD7FE0-1254-4583-9CF2-1F40B388A28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63710E-F3A2-4412-9E3C-220AD34B0F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8DF36A-A960-44B6-A062-88F1D0D286D5}">
      <dgm:prSet custT="1"/>
      <dgm:spPr>
        <a:solidFill>
          <a:schemeClr val="bg1">
            <a:lumMod val="50000"/>
          </a:schemeClr>
        </a:solidFill>
        <a:ln>
          <a:solidFill>
            <a:srgbClr val="00759E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pl-PL" sz="3600" dirty="0"/>
            <a:t>Rozwój zdrowego dziecka</a:t>
          </a:r>
        </a:p>
      </dgm:t>
    </dgm:pt>
    <dgm:pt modelId="{9189CCE7-7F37-45B1-924B-09693115C8D3}" type="parTrans" cxnId="{05B1E1FD-EB80-4098-95D1-CD528EC575BB}">
      <dgm:prSet/>
      <dgm:spPr/>
      <dgm:t>
        <a:bodyPr/>
        <a:lstStyle/>
        <a:p>
          <a:endParaRPr lang="pl-PL"/>
        </a:p>
      </dgm:t>
    </dgm:pt>
    <dgm:pt modelId="{8E918291-D408-48A8-961B-3E18F41F556D}" type="sibTrans" cxnId="{05B1E1FD-EB80-4098-95D1-CD528EC575BB}">
      <dgm:prSet/>
      <dgm:spPr/>
      <dgm:t>
        <a:bodyPr/>
        <a:lstStyle/>
        <a:p>
          <a:endParaRPr lang="pl-PL"/>
        </a:p>
      </dgm:t>
    </dgm:pt>
    <dgm:pt modelId="{D4D8D5FD-4D08-4376-B115-586A2670FBEF}" type="pres">
      <dgm:prSet presAssocID="{3F63710E-F3A2-4412-9E3C-220AD34B0F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E830F17-370C-43E2-BDFA-A70E14FB0E3F}" type="pres">
      <dgm:prSet presAssocID="{758DF36A-A960-44B6-A062-88F1D0D286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5B1E1FD-EB80-4098-95D1-CD528EC575BB}" srcId="{3F63710E-F3A2-4412-9E3C-220AD34B0F79}" destId="{758DF36A-A960-44B6-A062-88F1D0D286D5}" srcOrd="0" destOrd="0" parTransId="{9189CCE7-7F37-45B1-924B-09693115C8D3}" sibTransId="{8E918291-D408-48A8-961B-3E18F41F556D}"/>
    <dgm:cxn modelId="{D4D476A3-CBCE-474B-A785-B8B11113A09D}" type="presOf" srcId="{758DF36A-A960-44B6-A062-88F1D0D286D5}" destId="{8E830F17-370C-43E2-BDFA-A70E14FB0E3F}" srcOrd="0" destOrd="0" presId="urn:microsoft.com/office/officeart/2005/8/layout/vList2"/>
    <dgm:cxn modelId="{5027342D-CB33-421D-B6DB-D2276BD8A03A}" type="presOf" srcId="{3F63710E-F3A2-4412-9E3C-220AD34B0F79}" destId="{D4D8D5FD-4D08-4376-B115-586A2670FBEF}" srcOrd="0" destOrd="0" presId="urn:microsoft.com/office/officeart/2005/8/layout/vList2"/>
    <dgm:cxn modelId="{4E6E4695-3FCC-42E1-8AF3-8E6CF3AF635C}" type="presParOf" srcId="{D4D8D5FD-4D08-4376-B115-586A2670FBEF}" destId="{8E830F17-370C-43E2-BDFA-A70E14FB0E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0594CC-0839-4D4A-A4DE-93660FB6126F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F2F8A4D-294B-4B6B-A2DC-832A7382E57D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endParaRPr lang="pl-PL" sz="1200" strike="noStrike" dirty="0"/>
        </a:p>
        <a:p>
          <a:r>
            <a:rPr lang="pl-PL" sz="2000" dirty="0"/>
            <a:t> Celem oceny rozwoju jest wczesne wykrycie opóźnień, lub nieprawidłowego przebiegu</a:t>
          </a:r>
        </a:p>
        <a:p>
          <a:r>
            <a:rPr lang="pl-PL" sz="2000" dirty="0"/>
            <a:t>Ocena ta służy konieczności działań leczniczych i rehabilitacyjnych </a:t>
          </a:r>
        </a:p>
      </dgm:t>
    </dgm:pt>
    <dgm:pt modelId="{99F32918-941A-4218-9759-A9547402A890}" type="parTrans" cxnId="{31F3AE5F-F8C1-4E26-8B1F-3ABBC87E0C66}">
      <dgm:prSet/>
      <dgm:spPr/>
      <dgm:t>
        <a:bodyPr/>
        <a:lstStyle/>
        <a:p>
          <a:endParaRPr lang="pl-PL"/>
        </a:p>
      </dgm:t>
    </dgm:pt>
    <dgm:pt modelId="{219C76A0-9C4F-4FAD-B050-6681A61AAAD2}" type="sibTrans" cxnId="{31F3AE5F-F8C1-4E26-8B1F-3ABBC87E0C66}">
      <dgm:prSet/>
      <dgm:spPr/>
      <dgm:t>
        <a:bodyPr/>
        <a:lstStyle/>
        <a:p>
          <a:endParaRPr lang="pl-PL"/>
        </a:p>
      </dgm:t>
    </dgm:pt>
    <dgm:pt modelId="{ACFFBAC1-A13E-4BAF-8686-31745BA29E66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endParaRPr lang="pl-PL" sz="1200" dirty="0"/>
        </a:p>
        <a:p>
          <a:pPr rtl="0"/>
          <a:r>
            <a:rPr lang="pl-PL" sz="2000" dirty="0"/>
            <a:t>Analiza rozwoju małego dziecka obejmuje cztery główne obszary umiejętności:</a:t>
          </a:r>
        </a:p>
        <a:p>
          <a:pPr rtl="0"/>
          <a:r>
            <a:rPr lang="pl-PL" sz="1800" dirty="0"/>
            <a:t>rozwój motoryczny      </a:t>
          </a:r>
        </a:p>
        <a:p>
          <a:pPr rtl="0"/>
          <a:r>
            <a:rPr lang="pl-PL" sz="1800" dirty="0"/>
            <a:t>wzrok i ruchy precyzyjne,</a:t>
          </a:r>
        </a:p>
        <a:p>
          <a:pPr rtl="0"/>
          <a:r>
            <a:rPr lang="pl-PL" sz="1800" dirty="0"/>
            <a:t> </a:t>
          </a:r>
          <a:r>
            <a:rPr lang="pl-PL" sz="1800" dirty="0" err="1"/>
            <a:t>słuch,mowa</a:t>
          </a:r>
          <a:r>
            <a:rPr lang="pl-PL" sz="1800" dirty="0"/>
            <a:t> i język</a:t>
          </a:r>
        </a:p>
        <a:p>
          <a:pPr rtl="0"/>
          <a:r>
            <a:rPr lang="pl-PL" sz="1800" dirty="0"/>
            <a:t> rozwój </a:t>
          </a:r>
          <a:r>
            <a:rPr lang="pl-PL" sz="2000" dirty="0"/>
            <a:t>społeczny i emocjonalny</a:t>
          </a:r>
        </a:p>
      </dgm:t>
    </dgm:pt>
    <dgm:pt modelId="{B179A02B-6EA0-4AAC-83A1-9FE45767E449}" type="parTrans" cxnId="{3D49D265-551C-4097-8070-6A1D633E1150}">
      <dgm:prSet/>
      <dgm:spPr/>
      <dgm:t>
        <a:bodyPr/>
        <a:lstStyle/>
        <a:p>
          <a:endParaRPr lang="pl-PL"/>
        </a:p>
      </dgm:t>
    </dgm:pt>
    <dgm:pt modelId="{32C21E41-0DF9-4CB8-87C2-3D5A0B4F6AB1}" type="sibTrans" cxnId="{3D49D265-551C-4097-8070-6A1D633E1150}">
      <dgm:prSet/>
      <dgm:spPr/>
      <dgm:t>
        <a:bodyPr/>
        <a:lstStyle/>
        <a:p>
          <a:endParaRPr lang="pl-PL"/>
        </a:p>
      </dgm:t>
    </dgm:pt>
    <dgm:pt modelId="{00CC6DB2-AD0A-4C25-BCB1-8E39BBDEB44D}" type="pres">
      <dgm:prSet presAssocID="{4A0594CC-0839-4D4A-A4DE-93660FB612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5A3A5B-CBD5-4E12-B067-36F67E3CB2A8}" type="pres">
      <dgm:prSet presAssocID="{4A0594CC-0839-4D4A-A4DE-93660FB6126F}" presName="dummyMaxCanvas" presStyleCnt="0">
        <dgm:presLayoutVars/>
      </dgm:prSet>
      <dgm:spPr/>
    </dgm:pt>
    <dgm:pt modelId="{2AB55562-1567-4716-A791-E18F01EC52ED}" type="pres">
      <dgm:prSet presAssocID="{4A0594CC-0839-4D4A-A4DE-93660FB6126F}" presName="TwoNodes_1" presStyleLbl="node1" presStyleIdx="0" presStyleCnt="2" custScaleX="117647" custScaleY="222222" custLinFactNeighborX="8823" custLinFactNeighborY="419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6C7A81-8AF0-4641-95CE-EE43372F8190}" type="pres">
      <dgm:prSet presAssocID="{4A0594CC-0839-4D4A-A4DE-93660FB6126F}" presName="TwoNodes_2" presStyleLbl="node1" presStyleIdx="1" presStyleCnt="2" custScaleX="115441" custScaleY="92861" custLinFactNeighborX="846" custLinFactNeighborY="6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B7E0A2-2D72-494F-9DFC-5601CA52BF92}" type="pres">
      <dgm:prSet presAssocID="{4A0594CC-0839-4D4A-A4DE-93660FB6126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8DE91E-E816-4714-9D29-F778DAD23D5B}" type="pres">
      <dgm:prSet presAssocID="{4A0594CC-0839-4D4A-A4DE-93660FB6126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FD7FE0-1254-4583-9CF2-1F40B388A283}" type="pres">
      <dgm:prSet presAssocID="{4A0594CC-0839-4D4A-A4DE-93660FB6126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234203E-814E-4F58-A286-4704279F9127}" type="presOf" srcId="{4A0594CC-0839-4D4A-A4DE-93660FB6126F}" destId="{00CC6DB2-AD0A-4C25-BCB1-8E39BBDEB44D}" srcOrd="0" destOrd="0" presId="urn:microsoft.com/office/officeart/2005/8/layout/vProcess5"/>
    <dgm:cxn modelId="{4D501BD2-5770-48E7-AEEF-75B9FE41F1E4}" type="presOf" srcId="{EF2F8A4D-294B-4B6B-A2DC-832A7382E57D}" destId="{2AB55562-1567-4716-A791-E18F01EC52ED}" srcOrd="0" destOrd="0" presId="urn:microsoft.com/office/officeart/2005/8/layout/vProcess5"/>
    <dgm:cxn modelId="{31F3AE5F-F8C1-4E26-8B1F-3ABBC87E0C66}" srcId="{4A0594CC-0839-4D4A-A4DE-93660FB6126F}" destId="{EF2F8A4D-294B-4B6B-A2DC-832A7382E57D}" srcOrd="0" destOrd="0" parTransId="{99F32918-941A-4218-9759-A9547402A890}" sibTransId="{219C76A0-9C4F-4FAD-B050-6681A61AAAD2}"/>
    <dgm:cxn modelId="{1DBC711A-DB4B-4199-955E-0474F770C86A}" type="presOf" srcId="{219C76A0-9C4F-4FAD-B050-6681A61AAAD2}" destId="{C0B7E0A2-2D72-494F-9DFC-5601CA52BF92}" srcOrd="0" destOrd="0" presId="urn:microsoft.com/office/officeart/2005/8/layout/vProcess5"/>
    <dgm:cxn modelId="{E74A7BD7-87B3-47F3-BA21-99E75B840553}" type="presOf" srcId="{ACFFBAC1-A13E-4BAF-8686-31745BA29E66}" destId="{E6FD7FE0-1254-4583-9CF2-1F40B388A283}" srcOrd="1" destOrd="0" presId="urn:microsoft.com/office/officeart/2005/8/layout/vProcess5"/>
    <dgm:cxn modelId="{83EEA9CD-0369-41A5-9C76-9641F4B5F0F7}" type="presOf" srcId="{EF2F8A4D-294B-4B6B-A2DC-832A7382E57D}" destId="{DE8DE91E-E816-4714-9D29-F778DAD23D5B}" srcOrd="1" destOrd="0" presId="urn:microsoft.com/office/officeart/2005/8/layout/vProcess5"/>
    <dgm:cxn modelId="{B943260D-FA0A-460C-9D87-9EA6691ECFB5}" type="presOf" srcId="{ACFFBAC1-A13E-4BAF-8686-31745BA29E66}" destId="{D56C7A81-8AF0-4641-95CE-EE43372F8190}" srcOrd="0" destOrd="0" presId="urn:microsoft.com/office/officeart/2005/8/layout/vProcess5"/>
    <dgm:cxn modelId="{3D49D265-551C-4097-8070-6A1D633E1150}" srcId="{4A0594CC-0839-4D4A-A4DE-93660FB6126F}" destId="{ACFFBAC1-A13E-4BAF-8686-31745BA29E66}" srcOrd="1" destOrd="0" parTransId="{B179A02B-6EA0-4AAC-83A1-9FE45767E449}" sibTransId="{32C21E41-0DF9-4CB8-87C2-3D5A0B4F6AB1}"/>
    <dgm:cxn modelId="{40D3F3F6-1175-4347-8ECD-5C5875409765}" type="presParOf" srcId="{00CC6DB2-AD0A-4C25-BCB1-8E39BBDEB44D}" destId="{A05A3A5B-CBD5-4E12-B067-36F67E3CB2A8}" srcOrd="0" destOrd="0" presId="urn:microsoft.com/office/officeart/2005/8/layout/vProcess5"/>
    <dgm:cxn modelId="{A7686053-CFB7-46A3-8D99-FC9F73A396D8}" type="presParOf" srcId="{00CC6DB2-AD0A-4C25-BCB1-8E39BBDEB44D}" destId="{2AB55562-1567-4716-A791-E18F01EC52ED}" srcOrd="1" destOrd="0" presId="urn:microsoft.com/office/officeart/2005/8/layout/vProcess5"/>
    <dgm:cxn modelId="{B1ED5A53-B8DC-47D9-9511-1DC1E80353C4}" type="presParOf" srcId="{00CC6DB2-AD0A-4C25-BCB1-8E39BBDEB44D}" destId="{D56C7A81-8AF0-4641-95CE-EE43372F8190}" srcOrd="2" destOrd="0" presId="urn:microsoft.com/office/officeart/2005/8/layout/vProcess5"/>
    <dgm:cxn modelId="{0ADCF3B4-8272-4A78-B21C-384FC9F79254}" type="presParOf" srcId="{00CC6DB2-AD0A-4C25-BCB1-8E39BBDEB44D}" destId="{C0B7E0A2-2D72-494F-9DFC-5601CA52BF92}" srcOrd="3" destOrd="0" presId="urn:microsoft.com/office/officeart/2005/8/layout/vProcess5"/>
    <dgm:cxn modelId="{1EE9D9FC-051C-43D9-B4A1-E9A7B11B8ADC}" type="presParOf" srcId="{00CC6DB2-AD0A-4C25-BCB1-8E39BBDEB44D}" destId="{DE8DE91E-E816-4714-9D29-F778DAD23D5B}" srcOrd="4" destOrd="0" presId="urn:microsoft.com/office/officeart/2005/8/layout/vProcess5"/>
    <dgm:cxn modelId="{3FBDA7FB-B29F-4033-9EB4-C6F64C00925C}" type="presParOf" srcId="{00CC6DB2-AD0A-4C25-BCB1-8E39BBDEB44D}" destId="{E6FD7FE0-1254-4583-9CF2-1F40B388A28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4B8D0D-B73B-4CEE-91C7-242F0507C5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FF995E7-0F13-4D54-BCEB-DBD8C5FC3AC0}">
      <dgm:prSet custT="1"/>
      <dgm:spPr>
        <a:solidFill>
          <a:schemeClr val="bg1">
            <a:lumMod val="5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pl-PL" sz="3200" dirty="0"/>
            <a:t>Określenia stosowane w ocenie rozwoju</a:t>
          </a:r>
        </a:p>
      </dgm:t>
    </dgm:pt>
    <dgm:pt modelId="{B2C6CCAA-1CD6-42C3-8A83-3DA815A5199D}" type="parTrans" cxnId="{CCABB4C2-FBDB-4A70-B286-97F68AED4D58}">
      <dgm:prSet/>
      <dgm:spPr/>
      <dgm:t>
        <a:bodyPr/>
        <a:lstStyle/>
        <a:p>
          <a:endParaRPr lang="pl-PL"/>
        </a:p>
      </dgm:t>
    </dgm:pt>
    <dgm:pt modelId="{D068C64E-13ED-4ED2-91D6-91BD0E13F40E}" type="sibTrans" cxnId="{CCABB4C2-FBDB-4A70-B286-97F68AED4D58}">
      <dgm:prSet/>
      <dgm:spPr/>
      <dgm:t>
        <a:bodyPr/>
        <a:lstStyle/>
        <a:p>
          <a:endParaRPr lang="pl-PL"/>
        </a:p>
      </dgm:t>
    </dgm:pt>
    <dgm:pt modelId="{654C36E2-5D90-45E1-B3FF-E78E39A2D1CD}" type="pres">
      <dgm:prSet presAssocID="{5D4B8D0D-B73B-4CEE-91C7-242F0507C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3A759C5-FB2C-40C6-8F71-688ADD13ABC0}" type="pres">
      <dgm:prSet presAssocID="{BFF995E7-0F13-4D54-BCEB-DBD8C5FC3AC0}" presName="parentText" presStyleLbl="node1" presStyleIdx="0" presStyleCnt="1" custScaleY="33413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9EDB9A6-66FA-45A8-8785-344268984F97}" type="presOf" srcId="{5D4B8D0D-B73B-4CEE-91C7-242F0507C5FA}" destId="{654C36E2-5D90-45E1-B3FF-E78E39A2D1CD}" srcOrd="0" destOrd="0" presId="urn:microsoft.com/office/officeart/2005/8/layout/vList2"/>
    <dgm:cxn modelId="{72DAC92B-F4C6-45FA-9A3F-6938BD3D9F35}" type="presOf" srcId="{BFF995E7-0F13-4D54-BCEB-DBD8C5FC3AC0}" destId="{13A759C5-FB2C-40C6-8F71-688ADD13ABC0}" srcOrd="0" destOrd="0" presId="urn:microsoft.com/office/officeart/2005/8/layout/vList2"/>
    <dgm:cxn modelId="{CCABB4C2-FBDB-4A70-B286-97F68AED4D58}" srcId="{5D4B8D0D-B73B-4CEE-91C7-242F0507C5FA}" destId="{BFF995E7-0F13-4D54-BCEB-DBD8C5FC3AC0}" srcOrd="0" destOrd="0" parTransId="{B2C6CCAA-1CD6-42C3-8A83-3DA815A5199D}" sibTransId="{D068C64E-13ED-4ED2-91D6-91BD0E13F40E}"/>
    <dgm:cxn modelId="{8A1BE5FD-0E24-49A4-B3D8-489265105281}" type="presParOf" srcId="{654C36E2-5D90-45E1-B3FF-E78E39A2D1CD}" destId="{13A759C5-FB2C-40C6-8F71-688ADD13AB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1FDC98-A916-46E1-B561-57AED89BACA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A2EF386F-BBEA-4C7A-93A7-E7A0123C931C}">
      <dgm:prSet custT="1"/>
      <dgm:spPr/>
      <dgm:t>
        <a:bodyPr/>
        <a:lstStyle/>
        <a:p>
          <a:pPr rtl="0"/>
          <a:r>
            <a:rPr lang="pl-PL" sz="2000" dirty="0"/>
            <a:t>wiek kalendarzowy ……. wiek skorygowany</a:t>
          </a:r>
        </a:p>
      </dgm:t>
    </dgm:pt>
    <dgm:pt modelId="{C8538E10-2CE1-4393-9D60-EEEE23553709}" type="parTrans" cxnId="{3C864C6A-4293-46F6-AA68-E2719D7DAFFF}">
      <dgm:prSet/>
      <dgm:spPr/>
      <dgm:t>
        <a:bodyPr/>
        <a:lstStyle/>
        <a:p>
          <a:endParaRPr lang="pl-PL"/>
        </a:p>
      </dgm:t>
    </dgm:pt>
    <dgm:pt modelId="{D65126EB-A71D-48BA-9C39-2D5E496A74D2}" type="sibTrans" cxnId="{3C864C6A-4293-46F6-AA68-E2719D7DAFFF}">
      <dgm:prSet/>
      <dgm:spPr/>
      <dgm:t>
        <a:bodyPr/>
        <a:lstStyle/>
        <a:p>
          <a:endParaRPr lang="pl-PL"/>
        </a:p>
      </dgm:t>
    </dgm:pt>
    <dgm:pt modelId="{AD6678F8-D92F-44FC-B4B5-57B780D9DB3F}">
      <dgm:prSet custT="1"/>
      <dgm:spPr/>
      <dgm:t>
        <a:bodyPr/>
        <a:lstStyle/>
        <a:p>
          <a:pPr rtl="0"/>
          <a:r>
            <a:rPr lang="pl-PL" sz="1800" dirty="0"/>
            <a:t>„kamienie milowe rozwoju”</a:t>
          </a:r>
        </a:p>
        <a:p>
          <a:pPr rtl="0"/>
          <a:r>
            <a:rPr lang="pl-PL" sz="1800" dirty="0"/>
            <a:t>wiek średni</a:t>
          </a:r>
        </a:p>
        <a:p>
          <a:pPr rtl="0"/>
          <a:r>
            <a:rPr lang="pl-PL" sz="1800" dirty="0"/>
            <a:t>wiek graniczny</a:t>
          </a:r>
        </a:p>
      </dgm:t>
    </dgm:pt>
    <dgm:pt modelId="{581615E1-1DF2-4E89-93FD-2F397837DA37}" type="parTrans" cxnId="{B268DDAC-7D68-4770-90DF-7DD17DF6FDE8}">
      <dgm:prSet/>
      <dgm:spPr/>
      <dgm:t>
        <a:bodyPr/>
        <a:lstStyle/>
        <a:p>
          <a:endParaRPr lang="pl-PL"/>
        </a:p>
      </dgm:t>
    </dgm:pt>
    <dgm:pt modelId="{75561722-37BB-43FA-BA9F-A5A0AEE9327A}" type="sibTrans" cxnId="{B268DDAC-7D68-4770-90DF-7DD17DF6FDE8}">
      <dgm:prSet/>
      <dgm:spPr/>
      <dgm:t>
        <a:bodyPr/>
        <a:lstStyle/>
        <a:p>
          <a:endParaRPr lang="pl-PL"/>
        </a:p>
      </dgm:t>
    </dgm:pt>
    <dgm:pt modelId="{CE960FBE-9F44-479A-B221-FDF25D82B20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pl-PL" sz="1600" dirty="0"/>
            <a:t>Konieczne jest uwzględnienie:</a:t>
          </a:r>
        </a:p>
        <a:p>
          <a:pPr rtl="0"/>
          <a:r>
            <a:rPr lang="pl-PL" sz="1400" dirty="0"/>
            <a:t>-Porównanie stadium rozwoju w każdym obszarze rozwoju</a:t>
          </a:r>
        </a:p>
        <a:p>
          <a:pPr rtl="0"/>
          <a:r>
            <a:rPr lang="pl-PL" sz="1400" dirty="0"/>
            <a:t>-Kolejność postępów rozwoju</a:t>
          </a:r>
        </a:p>
        <a:p>
          <a:pPr rtl="0"/>
          <a:r>
            <a:rPr lang="pl-PL" sz="1400" dirty="0"/>
            <a:t>-Porównanie osiągnięć rozwojowych z wiekiem dziecka</a:t>
          </a:r>
        </a:p>
      </dgm:t>
    </dgm:pt>
    <dgm:pt modelId="{DEE2B95C-60E9-426E-B8CD-9D21418C4177}" type="parTrans" cxnId="{75A04C9D-A70F-4477-A04D-A3232150136F}">
      <dgm:prSet/>
      <dgm:spPr/>
      <dgm:t>
        <a:bodyPr/>
        <a:lstStyle/>
        <a:p>
          <a:endParaRPr lang="pl-PL"/>
        </a:p>
      </dgm:t>
    </dgm:pt>
    <dgm:pt modelId="{D85BBBD0-8DBF-4DAE-BE55-13706857F7E7}" type="sibTrans" cxnId="{75A04C9D-A70F-4477-A04D-A3232150136F}">
      <dgm:prSet/>
      <dgm:spPr/>
      <dgm:t>
        <a:bodyPr/>
        <a:lstStyle/>
        <a:p>
          <a:endParaRPr lang="pl-PL"/>
        </a:p>
      </dgm:t>
    </dgm:pt>
    <dgm:pt modelId="{9DE29F8B-2C91-4FE9-88E0-CDF88E890E2F}" type="pres">
      <dgm:prSet presAssocID="{BB1FDC98-A916-46E1-B561-57AED89BAC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CBBA818-6EFA-4F4E-BB8E-579D18F49AA6}" type="pres">
      <dgm:prSet presAssocID="{BB1FDC98-A916-46E1-B561-57AED89BACAA}" presName="dummyMaxCanvas" presStyleCnt="0">
        <dgm:presLayoutVars/>
      </dgm:prSet>
      <dgm:spPr/>
    </dgm:pt>
    <dgm:pt modelId="{6D949C6C-40BE-456F-9F76-D2447D6A6215}" type="pres">
      <dgm:prSet presAssocID="{BB1FDC98-A916-46E1-B561-57AED89BACAA}" presName="ThreeNodes_1" presStyleLbl="node1" presStyleIdx="0" presStyleCnt="3" custScaleY="52706" custLinFactNeighborY="187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72BADC-82D9-4462-BB60-6B936687BF15}" type="pres">
      <dgm:prSet presAssocID="{BB1FDC98-A916-46E1-B561-57AED89BACAA}" presName="ThreeNodes_2" presStyleLbl="node1" presStyleIdx="1" presStyleCnt="3" custScaleY="1227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D507D1-25BE-4199-9329-645ACCE65850}" type="pres">
      <dgm:prSet presAssocID="{BB1FDC98-A916-46E1-B561-57AED89BACAA}" presName="ThreeNodes_3" presStyleLbl="node1" presStyleIdx="2" presStyleCnt="3" custScaleY="893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799A02-BCE4-4971-961D-726956590517}" type="pres">
      <dgm:prSet presAssocID="{BB1FDC98-A916-46E1-B561-57AED89BACA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6FF268-DEFB-42BE-8363-622E8D7A2B82}" type="pres">
      <dgm:prSet presAssocID="{BB1FDC98-A916-46E1-B561-57AED89BACA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75D83C-9A38-449F-9E61-E09853965271}" type="pres">
      <dgm:prSet presAssocID="{BB1FDC98-A916-46E1-B561-57AED89BACA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1F3FD3-530A-4669-BBBA-F2CD40310CF1}" type="pres">
      <dgm:prSet presAssocID="{BB1FDC98-A916-46E1-B561-57AED89BACA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31466C-1D14-4F97-97AF-590880D34293}" type="pres">
      <dgm:prSet presAssocID="{BB1FDC98-A916-46E1-B561-57AED89BACA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21E32B-072C-4744-B7EB-88C7A0CA0959}" type="presOf" srcId="{A2EF386F-BBEA-4C7A-93A7-E7A0123C931C}" destId="{6D949C6C-40BE-456F-9F76-D2447D6A6215}" srcOrd="0" destOrd="0" presId="urn:microsoft.com/office/officeart/2005/8/layout/vProcess5"/>
    <dgm:cxn modelId="{3C864C6A-4293-46F6-AA68-E2719D7DAFFF}" srcId="{BB1FDC98-A916-46E1-B561-57AED89BACAA}" destId="{A2EF386F-BBEA-4C7A-93A7-E7A0123C931C}" srcOrd="0" destOrd="0" parTransId="{C8538E10-2CE1-4393-9D60-EEEE23553709}" sibTransId="{D65126EB-A71D-48BA-9C39-2D5E496A74D2}"/>
    <dgm:cxn modelId="{7591C948-694A-415D-A7A4-5A8B1EE2E940}" type="presOf" srcId="{A2EF386F-BBEA-4C7A-93A7-E7A0123C931C}" destId="{A975D83C-9A38-449F-9E61-E09853965271}" srcOrd="1" destOrd="0" presId="urn:microsoft.com/office/officeart/2005/8/layout/vProcess5"/>
    <dgm:cxn modelId="{A7108513-0781-4561-973D-A22200B6A852}" type="presOf" srcId="{AD6678F8-D92F-44FC-B4B5-57B780D9DB3F}" destId="{D072BADC-82D9-4462-BB60-6B936687BF15}" srcOrd="0" destOrd="0" presId="urn:microsoft.com/office/officeart/2005/8/layout/vProcess5"/>
    <dgm:cxn modelId="{E491C85C-B379-43AA-ACCE-DB876249CD8A}" type="presOf" srcId="{75561722-37BB-43FA-BA9F-A5A0AEE9327A}" destId="{226FF268-DEFB-42BE-8363-622E8D7A2B82}" srcOrd="0" destOrd="0" presId="urn:microsoft.com/office/officeart/2005/8/layout/vProcess5"/>
    <dgm:cxn modelId="{E2F30976-0FE0-4849-96EA-12FB9A3864ED}" type="presOf" srcId="{AD6678F8-D92F-44FC-B4B5-57B780D9DB3F}" destId="{ED1F3FD3-530A-4669-BBBA-F2CD40310CF1}" srcOrd="1" destOrd="0" presId="urn:microsoft.com/office/officeart/2005/8/layout/vProcess5"/>
    <dgm:cxn modelId="{75A04C9D-A70F-4477-A04D-A3232150136F}" srcId="{BB1FDC98-A916-46E1-B561-57AED89BACAA}" destId="{CE960FBE-9F44-479A-B221-FDF25D82B206}" srcOrd="2" destOrd="0" parTransId="{DEE2B95C-60E9-426E-B8CD-9D21418C4177}" sibTransId="{D85BBBD0-8DBF-4DAE-BE55-13706857F7E7}"/>
    <dgm:cxn modelId="{E83E12B4-A27C-4354-AE26-B8555669BA8B}" type="presOf" srcId="{CE960FBE-9F44-479A-B221-FDF25D82B206}" destId="{7AD507D1-25BE-4199-9329-645ACCE65850}" srcOrd="0" destOrd="0" presId="urn:microsoft.com/office/officeart/2005/8/layout/vProcess5"/>
    <dgm:cxn modelId="{6F2FDE49-49A8-4930-80ED-DC823AD04FE0}" type="presOf" srcId="{D65126EB-A71D-48BA-9C39-2D5E496A74D2}" destId="{FE799A02-BCE4-4971-961D-726956590517}" srcOrd="0" destOrd="0" presId="urn:microsoft.com/office/officeart/2005/8/layout/vProcess5"/>
    <dgm:cxn modelId="{A0F99630-0E57-4375-968F-76FC5640C5B8}" type="presOf" srcId="{BB1FDC98-A916-46E1-B561-57AED89BACAA}" destId="{9DE29F8B-2C91-4FE9-88E0-CDF88E890E2F}" srcOrd="0" destOrd="0" presId="urn:microsoft.com/office/officeart/2005/8/layout/vProcess5"/>
    <dgm:cxn modelId="{D4EFE697-1251-486F-AF69-95C5DA76E613}" type="presOf" srcId="{CE960FBE-9F44-479A-B221-FDF25D82B206}" destId="{3031466C-1D14-4F97-97AF-590880D34293}" srcOrd="1" destOrd="0" presId="urn:microsoft.com/office/officeart/2005/8/layout/vProcess5"/>
    <dgm:cxn modelId="{B268DDAC-7D68-4770-90DF-7DD17DF6FDE8}" srcId="{BB1FDC98-A916-46E1-B561-57AED89BACAA}" destId="{AD6678F8-D92F-44FC-B4B5-57B780D9DB3F}" srcOrd="1" destOrd="0" parTransId="{581615E1-1DF2-4E89-93FD-2F397837DA37}" sibTransId="{75561722-37BB-43FA-BA9F-A5A0AEE9327A}"/>
    <dgm:cxn modelId="{B0852435-2C6F-4510-A23B-10B761FE48E8}" type="presParOf" srcId="{9DE29F8B-2C91-4FE9-88E0-CDF88E890E2F}" destId="{ACBBA818-6EFA-4F4E-BB8E-579D18F49AA6}" srcOrd="0" destOrd="0" presId="urn:microsoft.com/office/officeart/2005/8/layout/vProcess5"/>
    <dgm:cxn modelId="{435AB864-1268-4AC8-BF83-BF97E0DA1BF9}" type="presParOf" srcId="{9DE29F8B-2C91-4FE9-88E0-CDF88E890E2F}" destId="{6D949C6C-40BE-456F-9F76-D2447D6A6215}" srcOrd="1" destOrd="0" presId="urn:microsoft.com/office/officeart/2005/8/layout/vProcess5"/>
    <dgm:cxn modelId="{405B1F82-A337-4499-B52B-61E78F42707E}" type="presParOf" srcId="{9DE29F8B-2C91-4FE9-88E0-CDF88E890E2F}" destId="{D072BADC-82D9-4462-BB60-6B936687BF15}" srcOrd="2" destOrd="0" presId="urn:microsoft.com/office/officeart/2005/8/layout/vProcess5"/>
    <dgm:cxn modelId="{FA3FDF1B-E2C1-48EB-9A04-66B64F4E9DED}" type="presParOf" srcId="{9DE29F8B-2C91-4FE9-88E0-CDF88E890E2F}" destId="{7AD507D1-25BE-4199-9329-645ACCE65850}" srcOrd="3" destOrd="0" presId="urn:microsoft.com/office/officeart/2005/8/layout/vProcess5"/>
    <dgm:cxn modelId="{E1318230-28C7-41F4-9715-4A3097FDC4CF}" type="presParOf" srcId="{9DE29F8B-2C91-4FE9-88E0-CDF88E890E2F}" destId="{FE799A02-BCE4-4971-961D-726956590517}" srcOrd="4" destOrd="0" presId="urn:microsoft.com/office/officeart/2005/8/layout/vProcess5"/>
    <dgm:cxn modelId="{16875D51-9310-4B0F-B4C0-2E50322AEE2C}" type="presParOf" srcId="{9DE29F8B-2C91-4FE9-88E0-CDF88E890E2F}" destId="{226FF268-DEFB-42BE-8363-622E8D7A2B82}" srcOrd="5" destOrd="0" presId="urn:microsoft.com/office/officeart/2005/8/layout/vProcess5"/>
    <dgm:cxn modelId="{3708C27B-3895-4CAD-982A-E68FA7D873C9}" type="presParOf" srcId="{9DE29F8B-2C91-4FE9-88E0-CDF88E890E2F}" destId="{A975D83C-9A38-449F-9E61-E09853965271}" srcOrd="6" destOrd="0" presId="urn:microsoft.com/office/officeart/2005/8/layout/vProcess5"/>
    <dgm:cxn modelId="{8C868A9F-940F-4F62-B38C-46B1657D098C}" type="presParOf" srcId="{9DE29F8B-2C91-4FE9-88E0-CDF88E890E2F}" destId="{ED1F3FD3-530A-4669-BBBA-F2CD40310CF1}" srcOrd="7" destOrd="0" presId="urn:microsoft.com/office/officeart/2005/8/layout/vProcess5"/>
    <dgm:cxn modelId="{CA7230DC-3471-4F17-8C17-9DCD1F9F5F37}" type="presParOf" srcId="{9DE29F8B-2C91-4FE9-88E0-CDF88E890E2F}" destId="{3031466C-1D14-4F97-97AF-590880D34293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CDAEF5-DD89-4D93-B721-5165707203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10A32F-7E20-4642-A4D0-156375D4493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pl-PL" sz="2000" dirty="0"/>
            <a:t>Prawidłowy rozwój dziecka w pierwszych miesiącach życia kontrolowany jest</a:t>
          </a:r>
        </a:p>
        <a:p>
          <a:pPr rtl="0"/>
          <a:r>
            <a:rPr lang="pl-PL" sz="2000" dirty="0"/>
            <a:t>   - przez rodziców (informacje o rozwoju w książeczkach zdrowia)</a:t>
          </a:r>
        </a:p>
        <a:p>
          <a:pPr rtl="0"/>
          <a:r>
            <a:rPr lang="pl-PL" sz="2000" dirty="0"/>
            <a:t>   - podczas badań profilaktycznych ( bilanse, szczepienia)</a:t>
          </a:r>
        </a:p>
        <a:p>
          <a:pPr rtl="0"/>
          <a:r>
            <a:rPr lang="pl-PL" sz="2000" dirty="0"/>
            <a:t>   - w czasie każdego kontaktu z personelem </a:t>
          </a:r>
          <a:r>
            <a:rPr lang="pl-PL" sz="2000" dirty="0" err="1"/>
            <a:t>słuzby</a:t>
          </a:r>
          <a:r>
            <a:rPr lang="pl-PL" sz="2000" dirty="0"/>
            <a:t> zdrowia</a:t>
          </a:r>
          <a:r>
            <a:rPr lang="pl-PL" sz="1200" dirty="0"/>
            <a:t>(potrzeby zdrowotne)  </a:t>
          </a:r>
        </a:p>
      </dgm:t>
    </dgm:pt>
    <dgm:pt modelId="{9A96F956-9FA6-49BD-A897-6815B598CAA7}" type="parTrans" cxnId="{0B6B1E7A-F0E7-4C92-831E-995CF2B43A36}">
      <dgm:prSet/>
      <dgm:spPr/>
      <dgm:t>
        <a:bodyPr/>
        <a:lstStyle/>
        <a:p>
          <a:endParaRPr lang="pl-PL"/>
        </a:p>
      </dgm:t>
    </dgm:pt>
    <dgm:pt modelId="{AB7CD713-2674-41CA-A01B-9F94CF859173}" type="sibTrans" cxnId="{0B6B1E7A-F0E7-4C92-831E-995CF2B43A36}">
      <dgm:prSet/>
      <dgm:spPr/>
      <dgm:t>
        <a:bodyPr/>
        <a:lstStyle/>
        <a:p>
          <a:endParaRPr lang="pl-PL"/>
        </a:p>
      </dgm:t>
    </dgm:pt>
    <dgm:pt modelId="{C300CF96-D0BB-498D-B002-B39FEA72DCCA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pl-PL" sz="2000" dirty="0"/>
            <a:t>      Cele oceny rozwoju małego dziecka jest wczesne wykrycie opóźnienia rozwoju lub jego nieprawidłowego przebiegu aby : dopomóc w </a:t>
          </a:r>
          <a:r>
            <a:rPr lang="pl-PL" sz="2000" dirty="0" err="1"/>
            <a:t>osiagnięciu</a:t>
          </a:r>
          <a:r>
            <a:rPr lang="pl-PL" sz="2000" dirty="0"/>
            <a:t> </a:t>
          </a:r>
          <a:r>
            <a:rPr lang="pl-PL" sz="2000" dirty="0" err="1"/>
            <a:t>maximum</a:t>
          </a:r>
          <a:r>
            <a:rPr lang="pl-PL" sz="2000" dirty="0"/>
            <a:t> </a:t>
          </a:r>
          <a:r>
            <a:rPr lang="pl-PL" sz="2000" dirty="0" err="1"/>
            <a:t>mozliwości</a:t>
          </a:r>
          <a:r>
            <a:rPr lang="pl-PL" sz="2000" dirty="0"/>
            <a:t>, zapewnić odpowiednie leczenie ( wzrok, słuch), a także </a:t>
          </a:r>
          <a:r>
            <a:rPr lang="pl-PL" sz="2000" dirty="0" err="1"/>
            <a:t>okreslic</a:t>
          </a:r>
          <a:r>
            <a:rPr lang="pl-PL" sz="2000" dirty="0"/>
            <a:t> dla dzieci o specjalnych potrzebach plan opieki i postępowania.        </a:t>
          </a:r>
        </a:p>
      </dgm:t>
    </dgm:pt>
    <dgm:pt modelId="{164ACB20-75AB-4C34-902C-CE95F7BBDA61}" type="parTrans" cxnId="{EA449939-A9E1-4F15-A5C3-82E2AF6AC2DC}">
      <dgm:prSet/>
      <dgm:spPr/>
      <dgm:t>
        <a:bodyPr/>
        <a:lstStyle/>
        <a:p>
          <a:endParaRPr lang="pl-PL"/>
        </a:p>
      </dgm:t>
    </dgm:pt>
    <dgm:pt modelId="{6F48BFE5-CC33-4DAC-8EA2-04E075C7584C}" type="sibTrans" cxnId="{EA449939-A9E1-4F15-A5C3-82E2AF6AC2DC}">
      <dgm:prSet/>
      <dgm:spPr/>
      <dgm:t>
        <a:bodyPr/>
        <a:lstStyle/>
        <a:p>
          <a:endParaRPr lang="pl-PL"/>
        </a:p>
      </dgm:t>
    </dgm:pt>
    <dgm:pt modelId="{1FFD8F0C-9EA7-414A-93CF-E1A0E07777EC}" type="pres">
      <dgm:prSet presAssocID="{40CDAEF5-DD89-4D93-B721-5165707203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144AF0-85BF-49DE-957C-A0F983B09407}" type="pres">
      <dgm:prSet presAssocID="{0C10A32F-7E20-4642-A4D0-156375D449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E8D8D5-BC17-4D8B-B95C-C92215507EFC}" type="pres">
      <dgm:prSet presAssocID="{AB7CD713-2674-41CA-A01B-9F94CF859173}" presName="spacer" presStyleCnt="0"/>
      <dgm:spPr/>
    </dgm:pt>
    <dgm:pt modelId="{E7A6A540-45D2-4877-82AD-CFF21F71DB3E}" type="pres">
      <dgm:prSet presAssocID="{C300CF96-D0BB-498D-B002-B39FEA72DCC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707ADE1-4A5D-4922-A593-95DA5331E919}" type="presOf" srcId="{40CDAEF5-DD89-4D93-B721-516570720376}" destId="{1FFD8F0C-9EA7-414A-93CF-E1A0E07777EC}" srcOrd="0" destOrd="0" presId="urn:microsoft.com/office/officeart/2005/8/layout/vList2"/>
    <dgm:cxn modelId="{CB3C3F71-F2B8-432D-825E-E0833A3FDAED}" type="presOf" srcId="{C300CF96-D0BB-498D-B002-B39FEA72DCCA}" destId="{E7A6A540-45D2-4877-82AD-CFF21F71DB3E}" srcOrd="0" destOrd="0" presId="urn:microsoft.com/office/officeart/2005/8/layout/vList2"/>
    <dgm:cxn modelId="{EA449939-A9E1-4F15-A5C3-82E2AF6AC2DC}" srcId="{40CDAEF5-DD89-4D93-B721-516570720376}" destId="{C300CF96-D0BB-498D-B002-B39FEA72DCCA}" srcOrd="1" destOrd="0" parTransId="{164ACB20-75AB-4C34-902C-CE95F7BBDA61}" sibTransId="{6F48BFE5-CC33-4DAC-8EA2-04E075C7584C}"/>
    <dgm:cxn modelId="{B1D711CC-738B-4444-AD8B-3CA4A7F30A3C}" type="presOf" srcId="{0C10A32F-7E20-4642-A4D0-156375D44937}" destId="{65144AF0-85BF-49DE-957C-A0F983B09407}" srcOrd="0" destOrd="0" presId="urn:microsoft.com/office/officeart/2005/8/layout/vList2"/>
    <dgm:cxn modelId="{0B6B1E7A-F0E7-4C92-831E-995CF2B43A36}" srcId="{40CDAEF5-DD89-4D93-B721-516570720376}" destId="{0C10A32F-7E20-4642-A4D0-156375D44937}" srcOrd="0" destOrd="0" parTransId="{9A96F956-9FA6-49BD-A897-6815B598CAA7}" sibTransId="{AB7CD713-2674-41CA-A01B-9F94CF859173}"/>
    <dgm:cxn modelId="{AA48B9B3-60E6-4E50-ABD1-C07776ADF0B0}" type="presParOf" srcId="{1FFD8F0C-9EA7-414A-93CF-E1A0E07777EC}" destId="{65144AF0-85BF-49DE-957C-A0F983B09407}" srcOrd="0" destOrd="0" presId="urn:microsoft.com/office/officeart/2005/8/layout/vList2"/>
    <dgm:cxn modelId="{63E46E1B-3DA2-4D03-A201-F1B43D08BB9B}" type="presParOf" srcId="{1FFD8F0C-9EA7-414A-93CF-E1A0E07777EC}" destId="{38E8D8D5-BC17-4D8B-B95C-C92215507EFC}" srcOrd="1" destOrd="0" presId="urn:microsoft.com/office/officeart/2005/8/layout/vList2"/>
    <dgm:cxn modelId="{699C1852-3AA2-4C97-BEC4-CBC8DCD5DDA6}" type="presParOf" srcId="{1FFD8F0C-9EA7-414A-93CF-E1A0E07777EC}" destId="{E7A6A540-45D2-4877-82AD-CFF21F71DB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A1247-D55D-415D-9B27-4CEB9560E412}">
      <dsp:nvSpPr>
        <dsp:cNvPr id="0" name=""/>
        <dsp:cNvSpPr/>
      </dsp:nvSpPr>
      <dsp:spPr>
        <a:xfrm>
          <a:off x="0" y="0"/>
          <a:ext cx="8229600" cy="114192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chemeClr val="accent3">
                  <a:lumMod val="75000"/>
                </a:schemeClr>
              </a:solidFill>
            </a:rPr>
            <a:t>Joint </a:t>
          </a:r>
          <a:r>
            <a:rPr lang="pl-PL" sz="3600" kern="1200" dirty="0" err="1">
              <a:solidFill>
                <a:schemeClr val="accent3">
                  <a:lumMod val="75000"/>
                </a:schemeClr>
              </a:solidFill>
            </a:rPr>
            <a:t>Committee</a:t>
          </a:r>
          <a:r>
            <a:rPr lang="pl-PL" sz="3600" kern="1200" dirty="0">
              <a:solidFill>
                <a:schemeClr val="accent3">
                  <a:lumMod val="75000"/>
                </a:schemeClr>
              </a:solidFill>
            </a:rPr>
            <a:t> on Infant </a:t>
          </a:r>
          <a:r>
            <a:rPr lang="pl-PL" sz="3600" kern="1200" dirty="0" err="1">
              <a:solidFill>
                <a:schemeClr val="accent3">
                  <a:lumMod val="75000"/>
                </a:schemeClr>
              </a:solidFill>
            </a:rPr>
            <a:t>Hearing</a:t>
          </a:r>
          <a:r>
            <a:rPr lang="pl-PL" sz="3600" kern="1200" dirty="0">
              <a:solidFill>
                <a:schemeClr val="accent3">
                  <a:lumMod val="75000"/>
                </a:schemeClr>
              </a:solidFill>
            </a:rPr>
            <a:t> </a:t>
          </a:r>
        </a:p>
      </dsp:txBody>
      <dsp:txXfrm>
        <a:off x="55744" y="55744"/>
        <a:ext cx="8118112" cy="10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44AF0-85BF-49DE-957C-A0F983B09407}">
      <dsp:nvSpPr>
        <dsp:cNvPr id="0" name=""/>
        <dsp:cNvSpPr/>
      </dsp:nvSpPr>
      <dsp:spPr>
        <a:xfrm>
          <a:off x="0" y="655"/>
          <a:ext cx="8218487" cy="2996784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Opublikowane przez JCIH listy czynników ryzyka uszkodzenia słuchu-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Rok 1971 pisemne wytyczne dotyczą wprowadzenia </a:t>
          </a:r>
          <a:r>
            <a:rPr lang="pl-PL" sz="1800" kern="1200" dirty="0" err="1"/>
            <a:t>skryningu</a:t>
          </a:r>
          <a:r>
            <a:rPr lang="pl-PL" sz="1800" kern="1200" dirty="0"/>
            <a:t> słuchowego.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Rok 1973 – pięć czynników ( genetyczne uwarunkowania, różyczka i inne infekcje wewnątrzmaciczne, wady, masa urodzeniowa &lt;1500g, </a:t>
          </a:r>
          <a:r>
            <a:rPr lang="pl-PL" sz="1800" kern="1200" dirty="0" err="1"/>
            <a:t>hiperbnilirubinemia</a:t>
          </a:r>
          <a:r>
            <a:rPr lang="pl-PL" sz="1800" kern="1200" dirty="0"/>
            <a:t>) 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Rok 1982- siedem czynników ( genetyczne, zakażenia z grupy TORCH, wady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rozwojowe głowy i szyi, niska masa urodzeniowa, hiperbilirubinemia wymagająca transfuzji wymiennej, bakteryjne zap. Opon, ostre niedotlenienie,Apgrar0-3, </a:t>
          </a:r>
          <a:r>
            <a:rPr lang="pl-PL" sz="1800" kern="1200" dirty="0" err="1"/>
            <a:t>hypotonia</a:t>
          </a:r>
          <a:r>
            <a:rPr lang="pl-PL" sz="1800" kern="1200" dirty="0"/>
            <a:t> </a:t>
          </a:r>
          <a:r>
            <a:rPr lang="pl-PL" sz="1800" kern="1200" dirty="0" err="1"/>
            <a:t>mieśniowa</a:t>
          </a:r>
          <a:r>
            <a:rPr lang="pl-PL" sz="1800" kern="1200" dirty="0"/>
            <a:t> po urodzeniu)    </a:t>
          </a:r>
        </a:p>
      </dsp:txBody>
      <dsp:txXfrm>
        <a:off x="146291" y="146946"/>
        <a:ext cx="7925905" cy="2704202"/>
      </dsp:txXfrm>
    </dsp:sp>
    <dsp:sp modelId="{E7A6A540-45D2-4877-82AD-CFF21F71DB3E}">
      <dsp:nvSpPr>
        <dsp:cNvPr id="0" name=""/>
        <dsp:cNvSpPr/>
      </dsp:nvSpPr>
      <dsp:spPr>
        <a:xfrm>
          <a:off x="0" y="3006749"/>
          <a:ext cx="8218487" cy="1845583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     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Rok 1990- podział czynników na powodujące ujawnienie się niedosłuchu w pierwszym miesiącu po urodzeniu oraz takie które mogą powodować niedosłuch we wczesnym dzieciństwie (od 28 dnia do 2 roku życia)  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       </a:t>
          </a:r>
        </a:p>
      </dsp:txBody>
      <dsp:txXfrm>
        <a:off x="90094" y="3096843"/>
        <a:ext cx="8038299" cy="1665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30F17-370C-43E2-BDFA-A70E14FB0E3F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rgbClr val="00759E"/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Ustalenia JCIH z 1990 roku</a:t>
          </a:r>
        </a:p>
      </dsp:txBody>
      <dsp:txXfrm>
        <a:off x="55744" y="56283"/>
        <a:ext cx="8118112" cy="1030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55562-1567-4716-A791-E18F01EC52ED}">
      <dsp:nvSpPr>
        <dsp:cNvPr id="0" name=""/>
        <dsp:cNvSpPr/>
      </dsp:nvSpPr>
      <dsp:spPr>
        <a:xfrm>
          <a:off x="0" y="-216025"/>
          <a:ext cx="7467229" cy="362083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strike="noStrike" kern="1200" dirty="0"/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Czynniki powodujące niedosłuch po urodzeniu: </a:t>
          </a:r>
          <a:r>
            <a:rPr lang="pl-PL" sz="1200" kern="1200" dirty="0"/>
            <a:t>- Wada słuchu w rodzinie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- Infekcje z grupy TORCH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- Zaburzenia w budowie twarzoczaszki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-masa urodzeniowa &lt; 1500g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- </a:t>
          </a:r>
          <a:r>
            <a:rPr lang="pl-PL" sz="1200" kern="1200" dirty="0" err="1"/>
            <a:t>Hiperilirubinemia</a:t>
          </a:r>
          <a:r>
            <a:rPr lang="pl-PL" sz="1200" kern="1200" dirty="0"/>
            <a:t> </a:t>
          </a:r>
          <a:r>
            <a:rPr lang="pl-PL" sz="1200" kern="1200" dirty="0" err="1"/>
            <a:t>wymagajaca</a:t>
          </a:r>
          <a:r>
            <a:rPr lang="pl-PL" sz="1200" kern="1200" dirty="0"/>
            <a:t> transfuzji </a:t>
          </a:r>
          <a:r>
            <a:rPr lang="pl-PL" sz="1200" kern="1200" dirty="0" err="1"/>
            <a:t>wymiennejwe</a:t>
          </a:r>
          <a:endParaRPr lang="pl-PL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- Leki </a:t>
          </a:r>
          <a:r>
            <a:rPr lang="pl-PL" sz="1200" kern="1200" dirty="0" err="1"/>
            <a:t>ototoksyczne</a:t>
          </a:r>
          <a:r>
            <a:rPr lang="pl-PL" sz="1200" kern="1200" dirty="0"/>
            <a:t> (</a:t>
          </a:r>
          <a:r>
            <a:rPr lang="pl-PL" sz="1200" kern="1200" dirty="0" err="1"/>
            <a:t>aminoglikozydy</a:t>
          </a:r>
          <a:r>
            <a:rPr lang="pl-PL" sz="1200" kern="1200" dirty="0"/>
            <a:t> i </a:t>
          </a:r>
          <a:r>
            <a:rPr lang="pl-PL" sz="1200" kern="1200" dirty="0" err="1"/>
            <a:t>diuretyki</a:t>
          </a:r>
          <a:r>
            <a:rPr lang="pl-PL" sz="1200" kern="1200" dirty="0"/>
            <a:t> pętlowe)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- Bakteryjne zapalenie opon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- Ostre niedotlenie . </a:t>
          </a:r>
          <a:r>
            <a:rPr lang="pl-PL" sz="1200" kern="1200" dirty="0" err="1"/>
            <a:t>Apgar</a:t>
          </a:r>
          <a:r>
            <a:rPr lang="pl-PL" sz="1200" kern="1200" dirty="0"/>
            <a:t> 0-3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- Sztuczna wentylacja powyżej 10 dni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- Zespoły wad </a:t>
          </a:r>
          <a:r>
            <a:rPr lang="pl-PL" sz="1200" kern="1200" dirty="0" err="1"/>
            <a:t>wrodzoych</a:t>
          </a:r>
          <a:r>
            <a:rPr lang="pl-PL" sz="1200" kern="1200" dirty="0"/>
            <a:t> z niedosłuchami</a:t>
          </a:r>
          <a:r>
            <a:rPr lang="pl-PL" sz="2000" kern="1200" dirty="0"/>
            <a:t> </a:t>
          </a:r>
        </a:p>
      </dsp:txBody>
      <dsp:txXfrm>
        <a:off x="106051" y="-109974"/>
        <a:ext cx="5269361" cy="3408734"/>
      </dsp:txXfrm>
    </dsp:sp>
    <dsp:sp modelId="{D56C7A81-8AF0-4641-95CE-EE43372F8190}">
      <dsp:nvSpPr>
        <dsp:cNvPr id="0" name=""/>
        <dsp:cNvSpPr/>
      </dsp:nvSpPr>
      <dsp:spPr>
        <a:xfrm>
          <a:off x="2811042" y="2118964"/>
          <a:ext cx="4721977" cy="3058487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 dirty="0"/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Czynniki powodujące </a:t>
          </a:r>
          <a:r>
            <a:rPr lang="pl-PL" sz="1200" kern="1200" dirty="0" err="1"/>
            <a:t>nieosłuch</a:t>
          </a:r>
          <a:r>
            <a:rPr lang="pl-PL" sz="1200" kern="1200" dirty="0"/>
            <a:t> powyżej28 dnia: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Bakteryjne zapalenie opon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 err="1"/>
            <a:t>Cytomegalowirus</a:t>
          </a:r>
          <a:r>
            <a:rPr lang="pl-PL" sz="1200" kern="1200" dirty="0"/>
            <a:t>, mechaniczna wentylacja </a:t>
          </a:r>
          <a:r>
            <a:rPr lang="pl-PL" sz="1200" kern="1200" dirty="0" err="1"/>
            <a:t>mogace</a:t>
          </a:r>
          <a:r>
            <a:rPr lang="pl-PL" sz="1200" kern="1200" dirty="0"/>
            <a:t> powodować niedosłuch progresywny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Urazy głowy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Zespoły wad wrodzonych z niedosłuchem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Leki </a:t>
          </a:r>
          <a:r>
            <a:rPr lang="pl-PL" sz="1200" kern="1200" dirty="0" err="1"/>
            <a:t>ototoksyczne</a:t>
          </a:r>
          <a:r>
            <a:rPr lang="pl-PL" sz="1200" kern="1200" dirty="0"/>
            <a:t> </a:t>
          </a:r>
          <a:r>
            <a:rPr lang="pl-PL" sz="1200" kern="1200" dirty="0" err="1"/>
            <a:t>sotosowane</a:t>
          </a:r>
          <a:r>
            <a:rPr lang="pl-PL" sz="1200" kern="1200" dirty="0"/>
            <a:t> powyżej 5 dni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Choroby neurodegeneracyjne: </a:t>
          </a:r>
          <a:r>
            <a:rPr lang="pl-PL" sz="1200" kern="1200" dirty="0" err="1"/>
            <a:t>Tay-Sachsa</a:t>
          </a:r>
          <a:r>
            <a:rPr lang="pl-PL" sz="1200" kern="1200" dirty="0"/>
            <a:t>, </a:t>
          </a:r>
          <a:r>
            <a:rPr lang="pl-PL" sz="1200" kern="1200" dirty="0" err="1"/>
            <a:t>Gauchera</a:t>
          </a:r>
          <a:endParaRPr lang="pl-PL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Choroby infekcyjne wieku dziecięcego: </a:t>
          </a:r>
          <a:r>
            <a:rPr lang="pl-PL" sz="1200" kern="1200" dirty="0" err="1"/>
            <a:t>Swinka</a:t>
          </a:r>
          <a:r>
            <a:rPr lang="pl-PL" sz="1200" kern="1200" dirty="0"/>
            <a:t>, Odra 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</dsp:txBody>
      <dsp:txXfrm>
        <a:off x="2900419" y="2208341"/>
        <a:ext cx="2872787" cy="2879733"/>
      </dsp:txXfrm>
    </dsp:sp>
    <dsp:sp modelId="{C0B7E0A2-2D72-494F-9DFC-5601CA52BF92}">
      <dsp:nvSpPr>
        <dsp:cNvPr id="0" name=""/>
        <dsp:cNvSpPr/>
      </dsp:nvSpPr>
      <dsp:spPr>
        <a:xfrm>
          <a:off x="6143385" y="1741646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>
        <a:off x="6441250" y="1741646"/>
        <a:ext cx="728114" cy="996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30F17-370C-43E2-BDFA-A70E14FB0E3F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rgbClr val="00759E"/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Rozwój zdrowego dziecka</a:t>
          </a:r>
        </a:p>
      </dsp:txBody>
      <dsp:txXfrm>
        <a:off x="55744" y="56283"/>
        <a:ext cx="8118112" cy="1030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55562-1567-4716-A791-E18F01EC52ED}">
      <dsp:nvSpPr>
        <dsp:cNvPr id="0" name=""/>
        <dsp:cNvSpPr/>
      </dsp:nvSpPr>
      <dsp:spPr>
        <a:xfrm>
          <a:off x="4" y="4"/>
          <a:ext cx="8064891" cy="409391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strike="noStrike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 Celem oceny rozwoju jest wczesne wykrycie opóźnień, lub nieprawidłowego przebiegu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Ocena ta służy konieczności działań leczniczych i rehabilitacyjnych </a:t>
          </a:r>
        </a:p>
      </dsp:txBody>
      <dsp:txXfrm>
        <a:off x="119911" y="119911"/>
        <a:ext cx="5711896" cy="3854096"/>
      </dsp:txXfrm>
    </dsp:sp>
    <dsp:sp modelId="{D56C7A81-8AF0-4641-95CE-EE43372F8190}">
      <dsp:nvSpPr>
        <dsp:cNvPr id="0" name=""/>
        <dsp:cNvSpPr/>
      </dsp:nvSpPr>
      <dsp:spPr>
        <a:xfrm>
          <a:off x="718287" y="2880325"/>
          <a:ext cx="7913667" cy="1710742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 dirty="0"/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Analiza rozwoju małego dziecka obejmuje cztery główne obszary umiejętności: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rozwój motoryczny      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wzrok i ruchy precyzyjne,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 </a:t>
          </a:r>
          <a:r>
            <a:rPr lang="pl-PL" sz="1800" kern="1200" dirty="0" err="1"/>
            <a:t>słuch,mowa</a:t>
          </a:r>
          <a:r>
            <a:rPr lang="pl-PL" sz="1800" kern="1200" dirty="0"/>
            <a:t> i język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 rozwój </a:t>
          </a:r>
          <a:r>
            <a:rPr lang="pl-PL" sz="2000" kern="1200" dirty="0"/>
            <a:t>społeczny i emocjonalny</a:t>
          </a:r>
        </a:p>
      </dsp:txBody>
      <dsp:txXfrm>
        <a:off x="768393" y="2930431"/>
        <a:ext cx="5034554" cy="1610530"/>
      </dsp:txXfrm>
    </dsp:sp>
    <dsp:sp modelId="{C0B7E0A2-2D72-494F-9DFC-5601CA52BF92}">
      <dsp:nvSpPr>
        <dsp:cNvPr id="0" name=""/>
        <dsp:cNvSpPr/>
      </dsp:nvSpPr>
      <dsp:spPr>
        <a:xfrm>
          <a:off x="5695497" y="2011134"/>
          <a:ext cx="1197470" cy="1197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>
        <a:off x="5964928" y="2011134"/>
        <a:ext cx="658608" cy="901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759C5-FB2C-40C6-8F71-688ADD13ABC0}">
      <dsp:nvSpPr>
        <dsp:cNvPr id="0" name=""/>
        <dsp:cNvSpPr/>
      </dsp:nvSpPr>
      <dsp:spPr>
        <a:xfrm>
          <a:off x="0" y="134250"/>
          <a:ext cx="8229600" cy="117165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Określenia stosowane w ocenie rozwoju</a:t>
          </a:r>
        </a:p>
      </dsp:txBody>
      <dsp:txXfrm>
        <a:off x="57196" y="191446"/>
        <a:ext cx="8115208" cy="10572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49C6C-40BE-456F-9F76-D2447D6A6215}">
      <dsp:nvSpPr>
        <dsp:cNvPr id="0" name=""/>
        <dsp:cNvSpPr/>
      </dsp:nvSpPr>
      <dsp:spPr>
        <a:xfrm>
          <a:off x="0" y="576069"/>
          <a:ext cx="6995160" cy="7156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wiek kalendarzowy ……. wiek skorygowany</a:t>
          </a:r>
        </a:p>
      </dsp:txBody>
      <dsp:txXfrm>
        <a:off x="20960" y="597029"/>
        <a:ext cx="5567616" cy="673716"/>
      </dsp:txXfrm>
    </dsp:sp>
    <dsp:sp modelId="{D072BADC-82D9-4462-BB60-6B936687BF15}">
      <dsp:nvSpPr>
        <dsp:cNvPr id="0" name=""/>
        <dsp:cNvSpPr/>
      </dsp:nvSpPr>
      <dsp:spPr>
        <a:xfrm>
          <a:off x="617219" y="1429618"/>
          <a:ext cx="6995160" cy="1666726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„kamienie milowe rozwoju”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wiek średni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wiek graniczny</a:t>
          </a:r>
        </a:p>
      </dsp:txBody>
      <dsp:txXfrm>
        <a:off x="666036" y="1478435"/>
        <a:ext cx="5397743" cy="1569092"/>
      </dsp:txXfrm>
    </dsp:sp>
    <dsp:sp modelId="{7AD507D1-25BE-4199-9329-645ACCE65850}">
      <dsp:nvSpPr>
        <dsp:cNvPr id="0" name=""/>
        <dsp:cNvSpPr/>
      </dsp:nvSpPr>
      <dsp:spPr>
        <a:xfrm>
          <a:off x="1234439" y="3240360"/>
          <a:ext cx="6995160" cy="1213415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Konieczne jest uwzględnienie: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-Porównanie stadium rozwoju w każdym obszarze rozwoju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-Kolejność postępów rozwoju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-Porównanie osiągnięć rozwojowych z wiekiem dziecka</a:t>
          </a:r>
        </a:p>
      </dsp:txBody>
      <dsp:txXfrm>
        <a:off x="1269979" y="3275900"/>
        <a:ext cx="5424297" cy="1142335"/>
      </dsp:txXfrm>
    </dsp:sp>
    <dsp:sp modelId="{FE799A02-BCE4-4971-961D-726956590517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>
        <a:off x="6311173" y="1029656"/>
        <a:ext cx="485410" cy="664128"/>
      </dsp:txXfrm>
    </dsp:sp>
    <dsp:sp modelId="{226FF268-DEFB-42BE-8363-622E8D7A2B82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>
        <a:off x="6928393" y="2604691"/>
        <a:ext cx="485410" cy="6641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44AF0-85BF-49DE-957C-A0F983B09407}">
      <dsp:nvSpPr>
        <dsp:cNvPr id="0" name=""/>
        <dsp:cNvSpPr/>
      </dsp:nvSpPr>
      <dsp:spPr>
        <a:xfrm>
          <a:off x="0" y="28629"/>
          <a:ext cx="7886700" cy="2077919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Prawidłowy rozwój dziecka w pierwszych miesiącach życia kontrolowany jest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   - przez rodziców (informacje o rozwoju w książeczkach zdrowia)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   - podczas badań profilaktycznych ( bilanse, szczepienia)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   - w czasie każdego kontaktu z personelem </a:t>
          </a:r>
          <a:r>
            <a:rPr lang="pl-PL" sz="2000" kern="1200" dirty="0" err="1"/>
            <a:t>słuzby</a:t>
          </a:r>
          <a:r>
            <a:rPr lang="pl-PL" sz="2000" kern="1200" dirty="0"/>
            <a:t> zdrowia</a:t>
          </a:r>
          <a:r>
            <a:rPr lang="pl-PL" sz="1200" kern="1200" dirty="0"/>
            <a:t>(potrzeby zdrowotne)  </a:t>
          </a:r>
        </a:p>
      </dsp:txBody>
      <dsp:txXfrm>
        <a:off x="101436" y="130065"/>
        <a:ext cx="7683828" cy="1875047"/>
      </dsp:txXfrm>
    </dsp:sp>
    <dsp:sp modelId="{E7A6A540-45D2-4877-82AD-CFF21F71DB3E}">
      <dsp:nvSpPr>
        <dsp:cNvPr id="0" name=""/>
        <dsp:cNvSpPr/>
      </dsp:nvSpPr>
      <dsp:spPr>
        <a:xfrm>
          <a:off x="0" y="2244789"/>
          <a:ext cx="7886700" cy="2077919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      Cele oceny rozwoju małego dziecka jest wczesne wykrycie opóźnienia rozwoju lub jego nieprawidłowego przebiegu aby : dopomóc w </a:t>
          </a:r>
          <a:r>
            <a:rPr lang="pl-PL" sz="2000" kern="1200" dirty="0" err="1"/>
            <a:t>osiagnięciu</a:t>
          </a:r>
          <a:r>
            <a:rPr lang="pl-PL" sz="2000" kern="1200" dirty="0"/>
            <a:t> </a:t>
          </a:r>
          <a:r>
            <a:rPr lang="pl-PL" sz="2000" kern="1200" dirty="0" err="1"/>
            <a:t>maximum</a:t>
          </a:r>
          <a:r>
            <a:rPr lang="pl-PL" sz="2000" kern="1200" dirty="0"/>
            <a:t> </a:t>
          </a:r>
          <a:r>
            <a:rPr lang="pl-PL" sz="2000" kern="1200" dirty="0" err="1"/>
            <a:t>mozliwości</a:t>
          </a:r>
          <a:r>
            <a:rPr lang="pl-PL" sz="2000" kern="1200" dirty="0"/>
            <a:t>, zapewnić odpowiednie leczenie ( wzrok, słuch), a także </a:t>
          </a:r>
          <a:r>
            <a:rPr lang="pl-PL" sz="2000" kern="1200" dirty="0" err="1"/>
            <a:t>okreslic</a:t>
          </a:r>
          <a:r>
            <a:rPr lang="pl-PL" sz="2000" kern="1200" dirty="0"/>
            <a:t> dla dzieci o specjalnych potrzebach plan opieki i postępowania.        </a:t>
          </a:r>
        </a:p>
      </dsp:txBody>
      <dsp:txXfrm>
        <a:off x="101436" y="2346225"/>
        <a:ext cx="7683828" cy="1875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0.01008</cdr:x>
      <cdr:y>0.05098</cdr:y>
    </cdr:from>
    <cdr:to>
      <cdr:x>0.05331</cdr:x>
      <cdr:y>0.15038</cdr:y>
    </cdr:to>
    <cdr:sp macro="" textlink="">
      <cdr:nvSpPr>
        <cdr:cNvPr id="2" name="pole tekstowe 2">
          <a:extLst xmlns:a="http://schemas.openxmlformats.org/drawingml/2006/main">
            <a:ext uri="{FF2B5EF4-FFF2-40B4-BE49-F238E27FC236}">
              <a16:creationId xmlns:a16="http://schemas.microsoft.com/office/drawing/2014/main" xmlns="" id="{4DF99B35-3D80-4034-B2D6-D3B5D2E01BC3}"/>
            </a:ext>
          </a:extLst>
        </cdr:cNvPr>
        <cdr:cNvSpPr txBox="1"/>
      </cdr:nvSpPr>
      <cdr:spPr>
        <a:xfrm xmlns:a="http://schemas.openxmlformats.org/drawingml/2006/main">
          <a:off x="97692" y="272196"/>
          <a:ext cx="419100" cy="53065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2800" b="1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217F2-DA4E-4076-8A99-2D884D9FE6EB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18BB5-61E1-4780-8C10-D1120307BD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590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3028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4029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xmlns="" id="{161D760D-4851-495B-9EA4-0FAE48BD1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350E98-14E8-4BB4-A99D-821376305BCC}" type="slidenum">
              <a:rPr lang="pl-PL" altLang="pl-PL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>
              <a:latin typeface="Tahoma" panose="020B060403050404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xmlns="" id="{4ACBA755-A27D-4E11-A83D-C98C459EA0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xmlns="" id="{81C993E8-E4A5-4FE1-9C82-1F17B1916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2700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xmlns="" id="{CD9638A6-6D7C-4E88-AE5E-F7EB0EC92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80D589-F6CD-4CB1-AE05-A45F3E414368}" type="slidenum">
              <a:rPr lang="pl-PL" altLang="pl-PL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l-PL" altLang="pl-PL">
              <a:latin typeface="Tahoma" panose="020B060403050404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xmlns="" id="{24439227-9B6C-416D-AE4B-CC84B93E6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xmlns="" id="{DB17C408-55E5-4DDE-8842-0A9537BB5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28300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3710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86783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B1082-00C5-4B45-A3ED-A77A84C986B8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112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66CD4B-1DC8-42D0-B0A2-644CF50B6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43F0F2D-A9FD-4C77-A56E-1FA7FC09A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A3431EC-2FA7-4287-9441-67977F65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DC8A982-FEC4-4D9B-9A3F-F35B4DC5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1F867A8-EC1E-441A-9A1F-EC0C626C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9860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29BD12D-3300-4C4E-A2B4-BD99DEB5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52B43DE-835F-41C3-95AB-64CA025DE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2550FAB-E808-43CA-8B2B-3D790CD6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22904F4-C6E1-41E4-980C-0BA6E341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D1E8A1D-7C9E-4733-AD10-27BD12CF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8214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E1227D58-DAB2-4797-9480-AEA7A27F9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6B686D4-ACB4-4A03-9F1B-FA7B5A94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2804C67-C308-46D4-9586-0BFDFB4C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16E9AAF-85DB-46BE-9764-F013996A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DE21DE5-A74D-4197-921C-7DAFE116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7701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837F14-5207-43BB-AB21-FEF0AA85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21CC28-308A-49B5-BABA-CF7268451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1DDC382-1D6D-47B2-9FF0-3A916FF1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6F3B4D6-D1E3-4FE1-B6A7-1536AD42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15F86FF-752B-4C59-B0F8-EEDAB8BC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932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DA8912-847B-4A0E-86FD-94F98CBD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12E3B14-3ADC-4959-A1D6-BB17BF0E5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4DDE8F6-5826-4963-B754-DA30B054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608350F-9699-4C9B-BD35-DD6F49CE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04919B0-4F32-4378-91E1-60CB6468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8622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833E71-F2DD-4DD6-9729-410DF633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7D4D4C6-89D1-4225-ABD0-DFB92797A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FA0725E-C9E5-4817-B787-F9BBA609A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FAC1BF8-0842-4B4E-9004-379D3F82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E480495-4F1D-4C59-9FC1-7ED7EAFC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EEAA779-F23D-4103-B9E9-FE127689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2593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8C78C7-F8E4-4E2A-8054-8CEF0925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9BCC5FC-6324-412A-9B72-50CB3A844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3B6EAF7-CC19-423F-A90B-6B00D3DB1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1CBB4DEB-E4CE-453A-8CFB-E3CB93D26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074F9251-69D9-4D2E-8A1C-5E0514DEB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2CEA0F0-A002-4357-8627-7412C3B5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56663A3-3517-4662-8F26-286380FE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8D2F8E7D-8AAF-40B6-B874-57C6C231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77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3A029E-FFB6-4A1E-AB2E-B44AB9A9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1E7C6FA-0A28-47F1-BE23-700364FC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87CB2521-C900-4C74-A394-45E79C2D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A2E9A89-56B2-4062-9D06-6C065FD2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2333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A568F8C-F0FD-46CC-A7B3-C9CE6303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05008194-CC9A-43E4-BF17-C5235239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F535550-D2CA-4BDA-B2F4-ECC73031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401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459493-1A88-433B-B6F0-7BA73AAB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54A5685-2577-4E5B-8295-0D85017BD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DC619D5-CE9B-4905-A8D8-F90C2D997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3A55D25-3239-4638-AFE7-2242D31C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D88BC5D-0CC1-412D-B415-FECF41FB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DF7EB87-5C15-4E16-A629-C420C5F8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726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27D03B-A587-4C2F-A3DB-70949801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B9EA423A-0EC6-4344-A5A7-EC9E2B2C3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374C4BE-3EB1-4DA2-A872-186ECE781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D179A60-1541-4F18-B45C-239367AA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2FA93AE-D50F-4C73-A96E-5A122687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2825D84-1A89-482C-AAA7-FF60D768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5501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BDF4CEA-4D2F-4CEB-B808-D876F24A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5B30011-4CE0-4C02-B154-F87FCB6F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A2865A8-897D-4ED4-A000-8DE738AC9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AE7BE-D01D-49D5-84FB-DAD6544108C0}" type="datetimeFigureOut">
              <a:rPr lang="pl-PL" smtClean="0"/>
              <a:pPr/>
              <a:t>2017-12-10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0C82BA4-7FD6-4EDF-99C4-5DF119E29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62BD022-BF22-462C-A8CD-1D34D3477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BAF95-BBD6-4E45-9D8B-2ACAE73FB7FA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1985" name="Picture 1" descr="F:\Moje dokumenty\Downloads\logotypy_rpo_kolor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323749" y="282128"/>
            <a:ext cx="7717873" cy="625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823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FCF427-BA96-45FE-8FC7-530CC3122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48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Zaburzenia słuchu i mowy u dzieci z województwa łódzkiego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30F7E2D-20B1-41D1-AC49-D5E257B3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133" y="3960769"/>
            <a:ext cx="10049933" cy="297401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pl-PL" sz="3400" dirty="0"/>
              <a:t>Analiza dla potrzeb </a:t>
            </a:r>
          </a:p>
          <a:p>
            <a:pPr>
              <a:lnSpc>
                <a:spcPct val="170000"/>
              </a:lnSpc>
            </a:pPr>
            <a:r>
              <a:rPr lang="pl-PL" sz="3400" dirty="0"/>
              <a:t> Programu  badań przesiewowych  słuchu oraz  mowy  dla uczniów pierwszych  klas  </a:t>
            </a:r>
            <a:r>
              <a:rPr lang="pl-PL" sz="3400" dirty="0" smtClean="0"/>
              <a:t>szkół podstawowych </a:t>
            </a:r>
            <a:r>
              <a:rPr lang="pl-PL" sz="3400" dirty="0"/>
              <a:t>z </a:t>
            </a:r>
            <a:r>
              <a:rPr lang="pl-PL" sz="3400" dirty="0" smtClean="0"/>
              <a:t>terenu województwa </a:t>
            </a:r>
            <a:r>
              <a:rPr lang="pl-PL" sz="3400" dirty="0"/>
              <a:t>łódzkiego na lata </a:t>
            </a:r>
            <a:r>
              <a:rPr lang="pl-PL" sz="3400" dirty="0" smtClean="0"/>
              <a:t>2018-2020</a:t>
            </a:r>
          </a:p>
          <a:p>
            <a:r>
              <a:rPr lang="pl-PL" sz="3400" dirty="0" smtClean="0"/>
              <a:t>Regionalnego Programu  Operacyjnego Województwa </a:t>
            </a:r>
            <a:r>
              <a:rPr lang="pl-PL" sz="3400" dirty="0"/>
              <a:t>Łódzkiego  na lata </a:t>
            </a:r>
            <a:r>
              <a:rPr lang="pl-PL" sz="3400" dirty="0" smtClean="0"/>
              <a:t>2014-2020</a:t>
            </a:r>
          </a:p>
          <a:p>
            <a:endParaRPr lang="pl-PL" sz="3800" b="1" dirty="0" smtClean="0"/>
          </a:p>
          <a:p>
            <a:pPr>
              <a:lnSpc>
                <a:spcPct val="170000"/>
              </a:lnSpc>
            </a:pPr>
            <a:r>
              <a:rPr lang="pl-PL" sz="6200" b="1" dirty="0" smtClean="0"/>
              <a:t>Małgorzata Malicka</a:t>
            </a:r>
            <a:r>
              <a:rPr lang="pl-PL" sz="3400" b="1" dirty="0" smtClean="0"/>
              <a:t/>
            </a:r>
            <a:br>
              <a:rPr lang="pl-PL" sz="3400" b="1" dirty="0" smtClean="0"/>
            </a:br>
            <a:r>
              <a:rPr lang="pl-PL" sz="3400" dirty="0" smtClean="0"/>
              <a:t>Klinika Otolaryngologii Audiologii i Foniatrii Dziecięcej  </a:t>
            </a:r>
          </a:p>
          <a:p>
            <a:pPr>
              <a:lnSpc>
                <a:spcPct val="170000"/>
              </a:lnSpc>
            </a:pPr>
            <a:r>
              <a:rPr lang="pl-PL" sz="3400" dirty="0" smtClean="0"/>
              <a:t>Ośrodek  Pediatryczny  im. M. Konopnickiej  CSK Uniwersytetu  Medycznego  w Łodzi</a:t>
            </a:r>
          </a:p>
          <a:p>
            <a:pPr>
              <a:lnSpc>
                <a:spcPct val="170000"/>
              </a:lnSpc>
            </a:pPr>
            <a:r>
              <a:rPr lang="pl-PL" sz="3400" dirty="0" smtClean="0"/>
              <a:t>Kierownik  Kliniki: dr hab. n. med.  prof.  </a:t>
            </a:r>
            <a:r>
              <a:rPr lang="pl-PL" sz="3400" dirty="0" err="1" smtClean="0"/>
              <a:t>nadz</a:t>
            </a:r>
            <a:r>
              <a:rPr lang="pl-PL" sz="3400" dirty="0" smtClean="0"/>
              <a:t> UM w Łodzi  Anna Zakrzewska</a:t>
            </a:r>
            <a:r>
              <a:rPr lang="pl-PL" dirty="0" smtClean="0"/>
              <a:t>      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617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84867" y="274638"/>
          <a:ext cx="889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703512" y="1484785"/>
          <a:ext cx="87849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49820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2B9798-E718-4485-BA6C-7550C5B5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01754"/>
            <a:ext cx="11006668" cy="1325563"/>
          </a:xfrm>
        </p:spPr>
        <p:txBody>
          <a:bodyPr>
            <a:normAutofit/>
          </a:bodyPr>
          <a:lstStyle/>
          <a:p>
            <a:r>
              <a:rPr lang="pl-PL" sz="3000" b="1" dirty="0"/>
              <a:t>Powszechne Przesiewowe Badania </a:t>
            </a:r>
            <a:r>
              <a:rPr lang="pl-PL" sz="3000" b="1" dirty="0" smtClean="0"/>
              <a:t>Słuchu u Noworodków – czynniki ryzyka </a:t>
            </a:r>
            <a:r>
              <a:rPr lang="pl-PL" sz="3000" b="1" dirty="0"/>
              <a:t>uszkodzenia słuchu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F10E91A-2D3B-4B45-A29A-AB51C420F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0579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Obciążający  wywiad rodzinny w kierunku  odbiorczego  uszkodzenia słuchu  o  podłożu  genetycznym</a:t>
            </a:r>
          </a:p>
          <a:p>
            <a:r>
              <a:rPr lang="pl-PL" dirty="0"/>
              <a:t>Zakażenia z grupy  TORCH u ciężarnej  lub dziecka</a:t>
            </a:r>
          </a:p>
          <a:p>
            <a:r>
              <a:rPr lang="pl-PL" dirty="0"/>
              <a:t>Nieprawidłowości  w budowie ucha lub  twarzoczaszki</a:t>
            </a:r>
          </a:p>
          <a:p>
            <a:r>
              <a:rPr lang="pl-PL" dirty="0"/>
              <a:t>Wysoki poziom  bilirubiny  wymagający transfuzji  wymiennej  </a:t>
            </a:r>
          </a:p>
          <a:p>
            <a:r>
              <a:rPr lang="pl-PL" dirty="0"/>
              <a:t>Niska masa urodzeniowa (&lt; 1500g)</a:t>
            </a:r>
          </a:p>
          <a:p>
            <a:r>
              <a:rPr lang="pl-PL" dirty="0"/>
              <a:t>Niska punktacja w Skali  </a:t>
            </a:r>
            <a:r>
              <a:rPr lang="pl-PL" dirty="0" err="1"/>
              <a:t>Apgar</a:t>
            </a:r>
            <a:r>
              <a:rPr lang="pl-PL" dirty="0"/>
              <a:t> : 0-3pkt w 5 min, 0-6 pkt w 10 min</a:t>
            </a:r>
          </a:p>
          <a:p>
            <a:r>
              <a:rPr lang="pl-PL" dirty="0"/>
              <a:t>Zapalenie opon mózgowo-rdzeniowych</a:t>
            </a:r>
          </a:p>
          <a:p>
            <a:r>
              <a:rPr lang="pl-PL" dirty="0"/>
              <a:t>Niewydolność oddechowo-krążeniowa ( mechaniczna wentylacja dłuższa niż 10 min)</a:t>
            </a:r>
          </a:p>
          <a:p>
            <a:r>
              <a:rPr lang="pl-PL" dirty="0"/>
              <a:t>Stosowanie leków </a:t>
            </a:r>
            <a:r>
              <a:rPr lang="pl-PL" dirty="0" err="1"/>
              <a:t>ototoksycznych</a:t>
            </a:r>
            <a:r>
              <a:rPr lang="pl-PL" dirty="0"/>
              <a:t> ( </a:t>
            </a:r>
            <a:r>
              <a:rPr lang="pl-PL" dirty="0" err="1"/>
              <a:t>aminoglikozydy</a:t>
            </a:r>
            <a:r>
              <a:rPr lang="pl-PL" dirty="0"/>
              <a:t> ) w połączeniu  z </a:t>
            </a:r>
            <a:r>
              <a:rPr lang="pl-PL" dirty="0" err="1"/>
              <a:t>diuretykami</a:t>
            </a:r>
            <a:r>
              <a:rPr lang="pl-PL" dirty="0"/>
              <a:t>  pętlowymi </a:t>
            </a:r>
          </a:p>
          <a:p>
            <a:r>
              <a:rPr lang="pl-PL" dirty="0"/>
              <a:t>Cechy  zespołów genetycznych  mogących  współistnieć z odbiorczymi lub </a:t>
            </a:r>
            <a:r>
              <a:rPr lang="pl-PL" dirty="0" err="1"/>
              <a:t>przewodzeniowymi</a:t>
            </a:r>
            <a:r>
              <a:rPr lang="pl-PL" dirty="0"/>
              <a:t>  zaburzeniami  słuchu </a:t>
            </a:r>
          </a:p>
          <a:p>
            <a:r>
              <a:rPr lang="pl-PL" dirty="0"/>
              <a:t>Choroby  metaboliczne u  matki -  cukrzyca, niedoczynność tarczycy,  </a:t>
            </a:r>
            <a:r>
              <a:rPr lang="pl-PL" dirty="0" err="1"/>
              <a:t>hyperlipidemia</a:t>
            </a:r>
            <a:r>
              <a:rPr lang="pl-PL" dirty="0"/>
              <a:t>, niewydolność nerek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0073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5DF2E0-E538-42F8-B7FF-A1403706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754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Metody stosowane w badaniach  przesiewowych  słuchu  u  noworodków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693AE95-7ABC-4AE9-BF6D-067DEDCF3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14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  </a:t>
            </a:r>
            <a:r>
              <a:rPr lang="pl-PL" dirty="0" smtClean="0"/>
              <a:t>Badania </a:t>
            </a:r>
            <a:r>
              <a:rPr lang="pl-PL" dirty="0"/>
              <a:t>obiektywne:</a:t>
            </a:r>
          </a:p>
          <a:p>
            <a:r>
              <a:rPr lang="pl-PL" dirty="0"/>
              <a:t>Emisja </a:t>
            </a:r>
            <a:r>
              <a:rPr lang="pl-PL" dirty="0" err="1"/>
              <a:t>otoakustyczna</a:t>
            </a:r>
            <a:r>
              <a:rPr lang="pl-PL" dirty="0"/>
              <a:t> (OAE) – obwodowa część narządu słuchu – ucho  środkowe  i  ślimak</a:t>
            </a:r>
          </a:p>
          <a:p>
            <a:r>
              <a:rPr lang="pl-PL" dirty="0"/>
              <a:t>OAE + impedancja</a:t>
            </a:r>
          </a:p>
          <a:p>
            <a:r>
              <a:rPr lang="pl-PL" dirty="0"/>
              <a:t>Słuchowe potencjały  wywołane  pnia mózgu -  czynność bioelektryczna nerwu  słuchowego  i  pnia mózgu </a:t>
            </a:r>
          </a:p>
        </p:txBody>
      </p:sp>
    </p:spTree>
    <p:extLst>
      <p:ext uri="{BB962C8B-B14F-4D97-AF65-F5344CB8AC3E}">
        <p14:creationId xmlns:p14="http://schemas.microsoft.com/office/powerpoint/2010/main" xmlns="" val="109099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213F4C8C-8773-4E50-95D5-482095C18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BF345FCF-FE36-4D4D-88AE-78A38727F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pl-PL" dirty="0"/>
          </a:p>
        </p:txBody>
      </p:sp>
      <p:pic>
        <p:nvPicPr>
          <p:cNvPr id="56324" name="Picture 4" descr="OAE%20Product_29400_product2">
            <a:extLst>
              <a:ext uri="{FF2B5EF4-FFF2-40B4-BE49-F238E27FC236}">
                <a16:creationId xmlns:a16="http://schemas.microsoft.com/office/drawing/2014/main" xmlns="" id="{AD74BDBC-E2CD-4D6A-8D85-10A88C40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3976" y="2616200"/>
            <a:ext cx="4608513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oae-system_euro-scan_lg">
            <a:extLst>
              <a:ext uri="{FF2B5EF4-FFF2-40B4-BE49-F238E27FC236}">
                <a16:creationId xmlns:a16="http://schemas.microsoft.com/office/drawing/2014/main" xmlns="" id="{26F8E4EB-73D0-4B91-8DBC-663A4562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34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oae-system_euro-scan-screener_lg">
            <a:extLst>
              <a:ext uri="{FF2B5EF4-FFF2-40B4-BE49-F238E27FC236}">
                <a16:creationId xmlns:a16="http://schemas.microsoft.com/office/drawing/2014/main" xmlns="" id="{6F7F3A4E-D0B8-435A-8F85-5CC93685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897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D1A4E710-A55A-4DE5-B534-8B6876B7C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64678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/>
              <a:t>Emisja </a:t>
            </a:r>
            <a:r>
              <a:rPr lang="pl-PL" b="1" dirty="0" err="1"/>
              <a:t>otoakustyczna</a:t>
            </a:r>
            <a:r>
              <a:rPr lang="pl-PL" b="1" dirty="0"/>
              <a:t> (OAE)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CFD44020-4C64-4DB2-8550-551ADA5B80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pl-PL" dirty="0"/>
          </a:p>
        </p:txBody>
      </p:sp>
      <p:pic>
        <p:nvPicPr>
          <p:cNvPr id="57348" name="Picture 4" descr="OAE">
            <a:extLst>
              <a:ext uri="{FF2B5EF4-FFF2-40B4-BE49-F238E27FC236}">
                <a16:creationId xmlns:a16="http://schemas.microsoft.com/office/drawing/2014/main" xmlns="" id="{33EB9FA6-8B35-48A0-AE6D-01373F6EA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1846"/>
            <a:ext cx="38744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G00518">
            <a:extLst>
              <a:ext uri="{FF2B5EF4-FFF2-40B4-BE49-F238E27FC236}">
                <a16:creationId xmlns:a16="http://schemas.microsoft.com/office/drawing/2014/main" xmlns="" id="{163CFC47-5F16-4F06-A6FC-E152D4A4E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785" y="1982793"/>
            <a:ext cx="4402015" cy="439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42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>
            <a:extLst>
              <a:ext uri="{FF2B5EF4-FFF2-40B4-BE49-F238E27FC236}">
                <a16:creationId xmlns:a16="http://schemas.microsoft.com/office/drawing/2014/main" xmlns="" id="{6B15E045-1109-48B8-B4B2-7001ECB0C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67438" y="2205039"/>
            <a:ext cx="3967162" cy="3095625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/>
              <a:t>Przestrzenna lokalizacja częstotliwości (tonalna) na błonie podstawnej przewodu ślimakowego</a:t>
            </a:r>
          </a:p>
        </p:txBody>
      </p:sp>
      <p:graphicFrame>
        <p:nvGraphicFramePr>
          <p:cNvPr id="4098" name="Object 3">
            <a:extLst>
              <a:ext uri="{FF2B5EF4-FFF2-40B4-BE49-F238E27FC236}">
                <a16:creationId xmlns:a16="http://schemas.microsoft.com/office/drawing/2014/main" xmlns="" id="{C0D818A8-8BEE-4F87-A2B1-5BBEF5F2950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47850" y="2278063"/>
          <a:ext cx="4138613" cy="3548062"/>
        </p:xfrm>
        <a:graphic>
          <a:graphicData uri="http://schemas.openxmlformats.org/presentationml/2006/ole">
            <p:oleObj spid="_x0000_s3081" name="Obraz - mapa bitowa" r:id="rId3" imgW="4142857" imgH="355238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162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AA449D81-1588-4295-B30C-0D4D6338D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91683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600" b="1" dirty="0" err="1"/>
              <a:t>Otoemisja</a:t>
            </a:r>
            <a:r>
              <a:rPr lang="pl-PL" sz="3600" b="1" dirty="0"/>
              <a:t> akustyczna (OAE)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B63DF9AA-5D66-447A-9065-C45F228FFC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9097" y="2199959"/>
            <a:ext cx="7543800" cy="478506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dirty="0"/>
              <a:t>Do zarejestrowania </a:t>
            </a:r>
            <a:r>
              <a:rPr lang="pl-PL" dirty="0" err="1"/>
              <a:t>otoemisji</a:t>
            </a:r>
            <a:r>
              <a:rPr lang="pl-PL" dirty="0"/>
              <a:t> konieczna jest prawidłowa funkcja ucha środkowego</a:t>
            </a:r>
          </a:p>
          <a:p>
            <a:pPr eaLnBrk="1" hangingPunct="1">
              <a:defRPr/>
            </a:pPr>
            <a:r>
              <a:rPr lang="pl-PL" dirty="0"/>
              <a:t>Patologie w obrębie ucha środkowego mogą utrudnić lub uniemożliwić rejestrację sygnału</a:t>
            </a:r>
          </a:p>
          <a:p>
            <a:pPr eaLnBrk="1" hangingPunct="1">
              <a:defRPr/>
            </a:pPr>
            <a:r>
              <a:rPr lang="pl-PL" dirty="0"/>
              <a:t>Emisja </a:t>
            </a:r>
            <a:r>
              <a:rPr lang="pl-PL" dirty="0" err="1"/>
              <a:t>otoakustyczna</a:t>
            </a:r>
            <a:r>
              <a:rPr lang="pl-PL" dirty="0"/>
              <a:t> spontaniczna(SOAE) występuje samoistnie</a:t>
            </a:r>
          </a:p>
          <a:p>
            <a:pPr eaLnBrk="1" hangingPunct="1">
              <a:defRPr/>
            </a:pPr>
            <a:r>
              <a:rPr lang="pl-PL" dirty="0"/>
              <a:t>Emisja </a:t>
            </a:r>
            <a:r>
              <a:rPr lang="pl-PL" dirty="0" err="1"/>
              <a:t>otoakustyczna</a:t>
            </a:r>
            <a:r>
              <a:rPr lang="pl-PL" dirty="0"/>
              <a:t> wywołana (EOAE)- odpowiedź ze ślimaka  na bodziec dźwiękowy podany  do  przewodu  słuchowego  zewnętrznego</a:t>
            </a:r>
          </a:p>
          <a:p>
            <a:pPr eaLnBrk="1" hangingPunct="1">
              <a:defRPr/>
            </a:pPr>
            <a:endParaRPr lang="pl-PL" dirty="0"/>
          </a:p>
          <a:p>
            <a:pPr eaLnBrk="1" hangingPunct="1"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9761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A1A14961-AE1B-4A56-B400-3327B2C0E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22343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600" b="1" dirty="0" err="1"/>
              <a:t>Otoemisja</a:t>
            </a:r>
            <a:r>
              <a:rPr lang="pl-PL" sz="3600" b="1" dirty="0"/>
              <a:t> akustyczna (OAE)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3787F84A-C392-43CD-9675-75006DEBF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5349" y="1923683"/>
            <a:ext cx="7543800" cy="493431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dirty="0"/>
              <a:t>Monitorowanie komórek słuchowych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dirty="0"/>
              <a:t>Ocena stanu komórek słuchowych w uszkodzeniach odbiorczych słuchu (głuchoty wrodzone, także uwarunkowane genetycznie, w nagłych głuchotach, uszkodzeniach słuchu spowodowanych hałasem lub substancjami </a:t>
            </a:r>
            <a:r>
              <a:rPr lang="pl-PL" dirty="0" err="1"/>
              <a:t>ototoksycznymi</a:t>
            </a:r>
            <a:r>
              <a:rPr lang="pl-PL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dirty="0"/>
              <a:t>Symulacja niedosłuchu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dirty="0"/>
              <a:t>Diagnostyka szumów usznych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dirty="0"/>
              <a:t>Badania przesiewowe słuchu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dirty="0"/>
          </a:p>
          <a:p>
            <a:pPr eaLnBrk="1" hangingPunct="1">
              <a:lnSpc>
                <a:spcPct val="80000"/>
              </a:lnSpc>
              <a:defRPr/>
            </a:pPr>
            <a:endParaRPr lang="pl-PL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16112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21A70129-18D1-4625-B009-33FF230FB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5781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b="1" dirty="0"/>
              <a:t>U noworodków</a:t>
            </a:r>
            <a:r>
              <a:rPr lang="pl-PL" dirty="0"/>
              <a:t>:   </a:t>
            </a:r>
            <a:endParaRPr lang="en-GB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6D850C37-0356-44E1-8273-A87DDDF8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9530" y="2293409"/>
            <a:ext cx="7670800" cy="3313113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/>
              <a:t>amplituda OAE jest znacznie wyższa niż u dorosłych</a:t>
            </a:r>
          </a:p>
          <a:p>
            <a:pPr eaLnBrk="1" hangingPunct="1">
              <a:defRPr/>
            </a:pPr>
            <a:r>
              <a:rPr lang="pl-PL" dirty="0"/>
              <a:t>czas utajenia krótszy</a:t>
            </a:r>
          </a:p>
          <a:p>
            <a:pPr eaLnBrk="1" hangingPunct="1">
              <a:defRPr/>
            </a:pPr>
            <a:r>
              <a:rPr lang="pl-PL" dirty="0"/>
              <a:t>spectrum szersze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193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ObrazOAE12">
            <a:extLst>
              <a:ext uri="{FF2B5EF4-FFF2-40B4-BE49-F238E27FC236}">
                <a16:creationId xmlns:a16="http://schemas.microsoft.com/office/drawing/2014/main" xmlns="" id="{908B3724-099B-4493-9B9D-04BEC7193A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66405" y="1285875"/>
            <a:ext cx="3924300" cy="5572125"/>
          </a:xfrm>
        </p:spPr>
      </p:pic>
      <p:pic>
        <p:nvPicPr>
          <p:cNvPr id="70660" name="Picture 4" descr="ObrazOAE13">
            <a:extLst>
              <a:ext uri="{FF2B5EF4-FFF2-40B4-BE49-F238E27FC236}">
                <a16:creationId xmlns:a16="http://schemas.microsoft.com/office/drawing/2014/main" xmlns="" id="{BA5306C5-A584-44DD-824E-352852667B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06550" y="1285875"/>
            <a:ext cx="3887788" cy="5572125"/>
          </a:xfrm>
        </p:spPr>
      </p:pic>
    </p:spTree>
    <p:extLst>
      <p:ext uri="{BB962C8B-B14F-4D97-AF65-F5344CB8AC3E}">
        <p14:creationId xmlns:p14="http://schemas.microsoft.com/office/powerpoint/2010/main" xmlns="" val="420367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EA63BE-65F7-489A-B76E-5E490BA9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50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Zaburzenie funkcjonowania narządów zmysłów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03E3791-336A-4191-AFBA-51DCDBAE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4423"/>
            <a:ext cx="10515600" cy="3522540"/>
          </a:xfrm>
        </p:spPr>
        <p:txBody>
          <a:bodyPr/>
          <a:lstStyle/>
          <a:p>
            <a:r>
              <a:rPr lang="pl-PL" dirty="0"/>
              <a:t>Jedna z głównych  przyczyn opóźnień w rozwoju  dzieci</a:t>
            </a:r>
          </a:p>
          <a:p>
            <a:endParaRPr lang="pl-PL" dirty="0"/>
          </a:p>
          <a:p>
            <a:r>
              <a:rPr lang="pl-PL" dirty="0"/>
              <a:t>Trudności  w nabywaniu umiejętności  językowych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Trudności  w efektywnym  komunikowaniu  się z otoczeniem</a:t>
            </a:r>
          </a:p>
        </p:txBody>
      </p:sp>
    </p:spTree>
    <p:extLst>
      <p:ext uri="{BB962C8B-B14F-4D97-AF65-F5344CB8AC3E}">
        <p14:creationId xmlns:p14="http://schemas.microsoft.com/office/powerpoint/2010/main" xmlns="" val="1672479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 descr="C:\Documents and Settings\Otolaryngologia\Pulpit\audiometr-mb21.jpg">
            <a:extLst>
              <a:ext uri="{FF2B5EF4-FFF2-40B4-BE49-F238E27FC236}">
                <a16:creationId xmlns:a16="http://schemas.microsoft.com/office/drawing/2014/main" xmlns="" id="{F7636921-4656-4B88-BE19-F10C5C2380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10468" y="1176867"/>
            <a:ext cx="5695510" cy="5499114"/>
          </a:xfrm>
        </p:spPr>
      </p:pic>
    </p:spTree>
    <p:extLst>
      <p:ext uri="{BB962C8B-B14F-4D97-AF65-F5344CB8AC3E}">
        <p14:creationId xmlns:p14="http://schemas.microsoft.com/office/powerpoint/2010/main" xmlns="" val="771887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302B7BF8-659C-49DB-A057-48ED3A087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05409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600" b="1" dirty="0"/>
              <a:t>Potencjały słuchowe wywołane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xmlns="" id="{653CDE61-FEE3-4BE7-83E7-95C1702A9E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26782"/>
            <a:ext cx="10515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/>
              <a:t>Ocena progu słyszenia</a:t>
            </a:r>
          </a:p>
          <a:p>
            <a:pPr eaLnBrk="1" hangingPunct="1">
              <a:defRPr/>
            </a:pPr>
            <a:r>
              <a:rPr lang="pl-PL" dirty="0"/>
              <a:t>Diagnostyka zaburzeń słuchu</a:t>
            </a:r>
          </a:p>
          <a:p>
            <a:pPr eaLnBrk="1" hangingPunct="1">
              <a:defRPr/>
            </a:pPr>
            <a:r>
              <a:rPr lang="pl-PL" dirty="0"/>
              <a:t>Monitorowanie funkcji nerwu słuchowego i pnia mózgu podczas operacji neurochirurgicznych, ustępowania zmian pourazowych, obrzękowych  pnia mózgu</a:t>
            </a:r>
          </a:p>
          <a:p>
            <a:pPr eaLnBrk="1" hangingPunct="1">
              <a:defRPr/>
            </a:pPr>
            <a:r>
              <a:rPr lang="pl-PL" dirty="0"/>
              <a:t>Badania przesiewowe słuchu u noworodków i niemowląt</a:t>
            </a:r>
          </a:p>
        </p:txBody>
      </p:sp>
    </p:spTree>
    <p:extLst>
      <p:ext uri="{BB962C8B-B14F-4D97-AF65-F5344CB8AC3E}">
        <p14:creationId xmlns:p14="http://schemas.microsoft.com/office/powerpoint/2010/main" xmlns="" val="68359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>
            <a:extLst>
              <a:ext uri="{FF2B5EF4-FFF2-40B4-BE49-F238E27FC236}">
                <a16:creationId xmlns:a16="http://schemas.microsoft.com/office/drawing/2014/main" xmlns="" id="{57955765-D94E-48CB-AF95-DEB35E0FE3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"/>
          <a:ext cx="8949267" cy="6845568"/>
        </p:xfrm>
        <a:graphic>
          <a:graphicData uri="http://schemas.openxmlformats.org/presentationml/2006/ole">
            <p:oleObj spid="_x0000_s1044" name="Acrobat Document" r:id="rId4" imgW="6838095" imgH="513333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5567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kan12">
            <a:extLst>
              <a:ext uri="{FF2B5EF4-FFF2-40B4-BE49-F238E27FC236}">
                <a16:creationId xmlns:a16="http://schemas.microsoft.com/office/drawing/2014/main" xmlns="" id="{2BB0A744-13C9-49C5-A643-3EF0645C5E79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91255" y="1098550"/>
            <a:ext cx="4040187" cy="5759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" name="Picture 2" descr="skan11">
            <a:extLst>
              <a:ext uri="{FF2B5EF4-FFF2-40B4-BE49-F238E27FC236}">
                <a16:creationId xmlns:a16="http://schemas.microsoft.com/office/drawing/2014/main" xmlns="" id="{8CC5A3D1-DAF9-4928-8555-471EEC80E2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64830" y="1136653"/>
            <a:ext cx="3740150" cy="5400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xmlns="" id="{1D40DEE1-B2F0-41F1-9057-2ADA52D9F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554" y="1963208"/>
            <a:ext cx="360362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xmlns="" id="{237E05B5-DD64-4C7B-9178-BBAC82F70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1092" y="1928815"/>
            <a:ext cx="4318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xmlns="" val="3122501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skan9">
            <a:extLst>
              <a:ext uri="{FF2B5EF4-FFF2-40B4-BE49-F238E27FC236}">
                <a16:creationId xmlns:a16="http://schemas.microsoft.com/office/drawing/2014/main" xmlns="" id="{789B5CA9-C172-4AAD-BEB4-F4698445E1C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24114" y="1600201"/>
            <a:ext cx="3152775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7" descr="skan8">
            <a:extLst>
              <a:ext uri="{FF2B5EF4-FFF2-40B4-BE49-F238E27FC236}">
                <a16:creationId xmlns:a16="http://schemas.microsoft.com/office/drawing/2014/main" xmlns="" id="{10B2B57D-934D-4751-8D23-453C95DA8C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05589" y="1600201"/>
            <a:ext cx="3170237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5">
            <a:extLst>
              <a:ext uri="{FF2B5EF4-FFF2-40B4-BE49-F238E27FC236}">
                <a16:creationId xmlns:a16="http://schemas.microsoft.com/office/drawing/2014/main" xmlns="" id="{5E214FC5-557D-4902-8B5F-94612E5CA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20503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31750" name="Rectangle 8">
            <a:extLst>
              <a:ext uri="{FF2B5EF4-FFF2-40B4-BE49-F238E27FC236}">
                <a16:creationId xmlns:a16="http://schemas.microsoft.com/office/drawing/2014/main" xmlns="" id="{7B8632BE-6299-407E-92FA-28FAFE247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2276476"/>
            <a:ext cx="360362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xmlns="" val="3155963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1775520" y="1556793"/>
          <a:ext cx="8064896" cy="409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84216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845733" y="152400"/>
          <a:ext cx="8365067" cy="154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991544" y="148478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593644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10668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Możliwości i cele oceny rozwoju dziecka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512" y="1879106"/>
            <a:ext cx="8712968" cy="45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182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26609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Zależność rozwoju mowy od stanu słuchu                                                                                                                   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Warunkiem prawidłowego rozwoju mowy u dziecka jest pełna, czynnościowa wydolność narządu słuchu. Dotyczy ona zarówno możliwości prawidłowego odbioru mowy ze środowiska, jak i doskonalenia mowy własnej poprzez system samokontroli słuchowej polegający na spontanicznym wykształceniu odruchów </a:t>
            </a:r>
            <a:r>
              <a:rPr lang="pl-PL" dirty="0" err="1"/>
              <a:t>słuchowo-wzrokowo-werbalnych</a:t>
            </a:r>
            <a:r>
              <a:rPr lang="pl-PL" dirty="0"/>
              <a:t> . </a:t>
            </a:r>
          </a:p>
          <a:p>
            <a:endParaRPr lang="pl-PL" dirty="0"/>
          </a:p>
          <a:p>
            <a:r>
              <a:rPr lang="pl-PL" dirty="0"/>
              <a:t>Następstwa jakie może spowodować uszkodzenie słuchu, polegające na upośledzeniu rozwoju mowy, zależne są od okresu życia dziecka, w którym pojawiły się oraz od rodzaju niedosłuchu. </a:t>
            </a:r>
          </a:p>
          <a:p>
            <a:endParaRPr lang="pl-PL" dirty="0"/>
          </a:p>
          <a:p>
            <a:r>
              <a:rPr lang="pl-PL" dirty="0"/>
              <a:t>Głębokie uszkodzenie słuchu przed okresem fizjologicznego opanowania mowy (okres </a:t>
            </a:r>
            <a:r>
              <a:rPr lang="pl-PL" dirty="0" err="1"/>
              <a:t>prelingwalny</a:t>
            </a:r>
            <a:r>
              <a:rPr lang="pl-PL" dirty="0"/>
              <a:t>: od urodzenia do 12 miesiąca życia) praktycznie uniemożliwia spontaniczny rozwój mowy.  </a:t>
            </a:r>
          </a:p>
        </p:txBody>
      </p:sp>
    </p:spTree>
    <p:extLst>
      <p:ext uri="{BB962C8B-B14F-4D97-AF65-F5344CB8AC3E}">
        <p14:creationId xmlns:p14="http://schemas.microsoft.com/office/powerpoint/2010/main" xmlns="" val="1055806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80008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Zależność rozwoju mowy od stanu słuchu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sz="2400" dirty="0">
                <a:latin typeface="+mj-lt"/>
              </a:rPr>
              <a:t>U dziecka, które opanowało mowę </a:t>
            </a:r>
            <a:r>
              <a:rPr lang="pl-PL" sz="24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(okres </a:t>
            </a:r>
            <a:r>
              <a:rPr lang="pl-PL" sz="2400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postlingwalny</a:t>
            </a:r>
            <a:r>
              <a:rPr lang="pl-PL" sz="2400" dirty="0">
                <a:latin typeface="+mj-lt"/>
              </a:rPr>
              <a:t>), wpływ odbiorczego uszkodzenia słuchu na jakość mowy zależy od stopnia upośledzenia słyszenia. </a:t>
            </a:r>
          </a:p>
          <a:p>
            <a:pPr marL="0" indent="0">
              <a:buNone/>
            </a:pPr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U dzieci cierpiących na 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niewielkie upośledzenie słyszenia </a:t>
            </a:r>
            <a:r>
              <a:rPr lang="pl-PL" sz="2400" dirty="0">
                <a:latin typeface="+mj-lt"/>
              </a:rPr>
              <a:t>(21-40 </a:t>
            </a:r>
            <a:r>
              <a:rPr lang="pl-PL" sz="2400" dirty="0" err="1">
                <a:latin typeface="+mj-lt"/>
              </a:rPr>
              <a:t>dB</a:t>
            </a:r>
            <a:r>
              <a:rPr lang="pl-PL" sz="2400" dirty="0">
                <a:latin typeface="+mj-lt"/>
              </a:rPr>
              <a:t>) mowa staje się 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monotonna i spowolniała</a:t>
            </a:r>
            <a:r>
              <a:rPr lang="pl-PL" sz="2400" dirty="0">
                <a:latin typeface="+mj-lt"/>
              </a:rPr>
              <a:t>. </a:t>
            </a:r>
          </a:p>
          <a:p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Średni poziom uszkodzeń słuchu </a:t>
            </a:r>
            <a:r>
              <a:rPr lang="pl-PL" sz="2400" dirty="0">
                <a:latin typeface="+mj-lt"/>
              </a:rPr>
              <a:t>(41-70 </a:t>
            </a:r>
            <a:r>
              <a:rPr lang="pl-PL" sz="2400" dirty="0" err="1">
                <a:latin typeface="+mj-lt"/>
              </a:rPr>
              <a:t>dB</a:t>
            </a:r>
            <a:r>
              <a:rPr lang="pl-PL" sz="2400" dirty="0">
                <a:latin typeface="+mj-lt"/>
              </a:rPr>
              <a:t>) 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powoduje zaburzenia rytmu i akcentuacji mowy, </a:t>
            </a:r>
          </a:p>
          <a:p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Głęboki poziom uszkodzenia słuchu</a:t>
            </a:r>
            <a:r>
              <a:rPr lang="pl-PL" sz="2400" dirty="0">
                <a:latin typeface="+mj-lt"/>
              </a:rPr>
              <a:t>(&gt;71 </a:t>
            </a:r>
            <a:r>
              <a:rPr lang="pl-PL" sz="2400" dirty="0" err="1">
                <a:latin typeface="+mj-lt"/>
              </a:rPr>
              <a:t>dB</a:t>
            </a:r>
            <a:r>
              <a:rPr lang="pl-PL" sz="2400" dirty="0">
                <a:latin typeface="+mj-lt"/>
              </a:rPr>
              <a:t>) sprawia, że </a:t>
            </a:r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mowa staje się trudno zrozumiała </a:t>
            </a:r>
            <a:r>
              <a:rPr lang="pl-PL" sz="2400" dirty="0">
                <a:latin typeface="+mj-lt"/>
              </a:rPr>
              <a:t>z uwagi na znaczne zaburzenia akcentuacji i zaburzenia artykulacyjne.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4104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7C672D-A2F8-4CA9-B6BF-A5E6D7F6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28" y="956855"/>
            <a:ext cx="8197788" cy="1325563"/>
          </a:xfrm>
        </p:spPr>
        <p:txBody>
          <a:bodyPr/>
          <a:lstStyle/>
          <a:p>
            <a:r>
              <a:rPr lang="pl-PL" sz="4000" b="1" dirty="0" smtClean="0"/>
              <a:t>Badania </a:t>
            </a:r>
            <a:r>
              <a:rPr lang="pl-PL" sz="4000" b="1" dirty="0"/>
              <a:t>przesiewowe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419CA2E-DF73-40C3-BAB1-7C384F546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56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badanie przesiewowe  to zastosowanie  w pewnej  grupie populacyjnej testu  umożliwiającego  wychwycenie osób podejrzanych o  określoną chorobę</a:t>
            </a:r>
          </a:p>
          <a:p>
            <a:r>
              <a:rPr lang="pl-PL" dirty="0"/>
              <a:t>cel-  wykrycie choroby  we wczesnym  stadium</a:t>
            </a:r>
          </a:p>
          <a:p>
            <a:r>
              <a:rPr lang="pl-PL" dirty="0"/>
              <a:t>skierowanie osób  z nieprawidłowym  wynikiem  do  placówek  specjalistycznych celem potwierdzenia bądź wykluczenia schorzenia  i  ew.  wdrożenia wczesnego  leczenia/rehabilitacji</a:t>
            </a:r>
          </a:p>
          <a:p>
            <a:r>
              <a:rPr lang="pl-PL" dirty="0"/>
              <a:t>prosta metoda badania możliwa do  przeprowadzenia przez przeszkolone osoby</a:t>
            </a:r>
          </a:p>
          <a:p>
            <a:r>
              <a:rPr lang="pl-PL" dirty="0"/>
              <a:t>schorzenie o dużym  znaczeniu społecznym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59957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E0F8E567-128E-415B-AECA-1739991B0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17058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sz="4000" dirty="0"/>
              <a:t>Stopień ubytku słuchu </a:t>
            </a:r>
            <a:br>
              <a:rPr lang="pl-PL" altLang="pl-PL" sz="4000" dirty="0"/>
            </a:br>
            <a:r>
              <a:rPr lang="pl-PL" altLang="pl-PL" sz="2400" dirty="0" smtClean="0"/>
              <a:t>(wg </a:t>
            </a:r>
            <a:r>
              <a:rPr lang="pl-PL" altLang="pl-PL" sz="2400" dirty="0"/>
              <a:t>Międzynarodowego Biura </a:t>
            </a:r>
            <a:r>
              <a:rPr lang="pl-PL" altLang="pl-PL" sz="2400" dirty="0" err="1" smtClean="0"/>
              <a:t>Audiofonologii</a:t>
            </a:r>
            <a:r>
              <a:rPr lang="pl-PL" altLang="pl-PL" sz="2400" dirty="0" smtClean="0"/>
              <a:t>)</a:t>
            </a:r>
            <a:endParaRPr lang="pl-PL" altLang="pl-PL" sz="24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9FA5AED2-C6B9-4A92-851C-E3AB978BC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0067" y="2332037"/>
            <a:ext cx="8686800" cy="4525963"/>
          </a:xfrm>
        </p:spPr>
        <p:txBody>
          <a:bodyPr/>
          <a:lstStyle/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b="1" dirty="0"/>
              <a:t>10 - 20 </a:t>
            </a:r>
            <a:r>
              <a:rPr lang="pl-PL" altLang="pl-PL" b="1" dirty="0" err="1"/>
              <a:t>dB</a:t>
            </a:r>
            <a:r>
              <a:rPr lang="pl-PL" altLang="pl-PL" dirty="0"/>
              <a:t> – norma</a:t>
            </a:r>
          </a:p>
          <a:p>
            <a:pPr eaLnBrk="1" hangingPunct="1"/>
            <a:r>
              <a:rPr lang="pl-PL" altLang="pl-PL" b="1" dirty="0"/>
              <a:t>21 - 40 </a:t>
            </a:r>
            <a:r>
              <a:rPr lang="pl-PL" altLang="pl-PL" b="1" dirty="0" err="1"/>
              <a:t>dB</a:t>
            </a:r>
            <a:r>
              <a:rPr lang="pl-PL" altLang="pl-PL" dirty="0"/>
              <a:t> – niedosłuch lekkiego stopnia</a:t>
            </a:r>
          </a:p>
          <a:p>
            <a:pPr eaLnBrk="1" hangingPunct="1"/>
            <a:r>
              <a:rPr lang="pl-PL" altLang="pl-PL" b="1" dirty="0"/>
              <a:t>41 - 70 </a:t>
            </a:r>
            <a:r>
              <a:rPr lang="pl-PL" altLang="pl-PL" b="1" dirty="0" err="1"/>
              <a:t>dB</a:t>
            </a:r>
            <a:r>
              <a:rPr lang="pl-PL" altLang="pl-PL" dirty="0"/>
              <a:t> – niedosłuch średniego stopnia</a:t>
            </a:r>
          </a:p>
          <a:p>
            <a:pPr eaLnBrk="1" hangingPunct="1"/>
            <a:r>
              <a:rPr lang="pl-PL" altLang="pl-PL" b="1" dirty="0"/>
              <a:t>71 – 90 </a:t>
            </a:r>
            <a:r>
              <a:rPr lang="pl-PL" altLang="pl-PL" b="1" dirty="0" err="1"/>
              <a:t>dB</a:t>
            </a:r>
            <a:r>
              <a:rPr lang="pl-PL" altLang="pl-PL" dirty="0"/>
              <a:t> – niedosłuch znacznego stopnia</a:t>
            </a:r>
          </a:p>
          <a:p>
            <a:pPr eaLnBrk="1" hangingPunct="1"/>
            <a:r>
              <a:rPr lang="pl-PL" altLang="pl-PL" dirty="0"/>
              <a:t>    </a:t>
            </a:r>
            <a:r>
              <a:rPr lang="pl-PL" altLang="pl-PL" b="1" dirty="0"/>
              <a:t>&gt;  90 </a:t>
            </a:r>
            <a:r>
              <a:rPr lang="pl-PL" altLang="pl-PL" b="1" dirty="0" err="1"/>
              <a:t>dB</a:t>
            </a:r>
            <a:r>
              <a:rPr lang="pl-PL" altLang="pl-PL" dirty="0"/>
              <a:t> – niedosłuch głęboki </a:t>
            </a:r>
          </a:p>
        </p:txBody>
      </p:sp>
    </p:spTree>
    <p:extLst>
      <p:ext uri="{BB962C8B-B14F-4D97-AF65-F5344CB8AC3E}">
        <p14:creationId xmlns:p14="http://schemas.microsoft.com/office/powerpoint/2010/main" xmlns="" val="3589008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34720102-427E-40C3-BDA4-0BC64E3DD4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333" y="864658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dirty="0"/>
              <a:t>Odbiór mowy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6BD3034D-0910-4A56-AD90-E2C3AD5895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41866" y="1927225"/>
            <a:ext cx="105156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l-PL" altLang="pl-PL" b="1" dirty="0"/>
          </a:p>
          <a:p>
            <a:pPr eaLnBrk="1" hangingPunct="1">
              <a:lnSpc>
                <a:spcPct val="90000"/>
              </a:lnSpc>
            </a:pPr>
            <a:r>
              <a:rPr lang="pl-PL" altLang="pl-PL" b="1" dirty="0"/>
              <a:t>10-20 </a:t>
            </a:r>
            <a:r>
              <a:rPr lang="pl-PL" altLang="pl-PL" b="1" dirty="0" err="1"/>
              <a:t>dB</a:t>
            </a:r>
            <a:r>
              <a:rPr lang="pl-PL" altLang="pl-PL" b="1" dirty="0"/>
              <a:t>- słyszenie prawidłowe, może  być trudność rozumienia  w hałasie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b="1" dirty="0"/>
              <a:t>20-40 </a:t>
            </a:r>
            <a:r>
              <a:rPr lang="pl-PL" altLang="pl-PL" b="1" dirty="0" err="1"/>
              <a:t>dB</a:t>
            </a:r>
            <a:r>
              <a:rPr lang="pl-PL" altLang="pl-PL" b="1" dirty="0"/>
              <a:t>- nie wszystkie elementy rozróżniane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b="1" dirty="0"/>
              <a:t>40-70 </a:t>
            </a:r>
            <a:r>
              <a:rPr lang="pl-PL" altLang="pl-PL" b="1" dirty="0" err="1"/>
              <a:t>dB</a:t>
            </a:r>
            <a:r>
              <a:rPr lang="pl-PL" altLang="pl-PL" b="1" dirty="0"/>
              <a:t> – odbiór mowy blisko  ucha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b="1" dirty="0"/>
              <a:t>70-90 </a:t>
            </a:r>
            <a:r>
              <a:rPr lang="pl-PL" altLang="pl-PL" b="1" dirty="0" err="1"/>
              <a:t>dB</a:t>
            </a:r>
            <a:r>
              <a:rPr lang="pl-PL" altLang="pl-PL" b="1" dirty="0"/>
              <a:t> – fragmenty głośnej mowy przy uchu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b="1" dirty="0"/>
              <a:t>&gt; 120 </a:t>
            </a:r>
            <a:r>
              <a:rPr lang="pl-PL" altLang="pl-PL" b="1" dirty="0" err="1"/>
              <a:t>dB</a:t>
            </a:r>
            <a:r>
              <a:rPr lang="pl-PL" altLang="pl-PL" b="1" dirty="0"/>
              <a:t> – reakcja na wibracje w aparatach słuchowych </a:t>
            </a:r>
          </a:p>
        </p:txBody>
      </p:sp>
    </p:spTree>
    <p:extLst>
      <p:ext uri="{BB962C8B-B14F-4D97-AF65-F5344CB8AC3E}">
        <p14:creationId xmlns:p14="http://schemas.microsoft.com/office/powerpoint/2010/main" xmlns="" val="39938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9389BEDF-3AC4-47D2-AD0C-1B8EB0875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1266" y="898531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sz="3200" dirty="0"/>
              <a:t>Wpływ niedosłuchu </a:t>
            </a:r>
            <a:r>
              <a:rPr lang="pl-PL" altLang="pl-PL" sz="3200" dirty="0" err="1"/>
              <a:t>przewodzeniowego</a:t>
            </a:r>
            <a:r>
              <a:rPr lang="pl-PL" altLang="pl-PL" sz="3200" dirty="0"/>
              <a:t> </a:t>
            </a:r>
            <a:br>
              <a:rPr lang="pl-PL" altLang="pl-PL" sz="3200" dirty="0"/>
            </a:br>
            <a:r>
              <a:rPr lang="pl-PL" altLang="pl-PL" sz="3200" dirty="0"/>
              <a:t>na jakość mowy</a:t>
            </a:r>
            <a:endParaRPr lang="pl-PL" altLang="pl-PL" sz="40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73F39FDF-E8D9-403A-BFC0-E97BA32223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26782"/>
            <a:ext cx="105156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dirty="0"/>
              <a:t>Mowa cicha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Elizja (opuszczanie) głosek o niskich formantach </a:t>
            </a:r>
            <a:r>
              <a:rPr lang="pl-PL" altLang="pl-PL" i="1" dirty="0">
                <a:solidFill>
                  <a:srgbClr val="FF0066"/>
                </a:solidFill>
              </a:rPr>
              <a:t>a, o, u, </a:t>
            </a:r>
            <a:r>
              <a:rPr lang="pl-PL" altLang="pl-PL" i="1" dirty="0" err="1">
                <a:solidFill>
                  <a:srgbClr val="FF0066"/>
                </a:solidFill>
              </a:rPr>
              <a:t>r</a:t>
            </a:r>
            <a:r>
              <a:rPr lang="pl-PL" altLang="pl-PL" i="1" dirty="0">
                <a:solidFill>
                  <a:srgbClr val="FF0066"/>
                </a:solidFill>
              </a:rPr>
              <a:t>, p, b, m, n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Głoski </a:t>
            </a:r>
            <a:r>
              <a:rPr lang="pl-PL" altLang="pl-PL" i="1" dirty="0"/>
              <a:t>p, b, m, n</a:t>
            </a:r>
            <a:r>
              <a:rPr lang="pl-PL" altLang="pl-PL" dirty="0"/>
              <a:t>, mogą być lepiej wymawiane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 dirty="0"/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Pogorszenie artykulacji wraz z pogorszeniem progu słuchu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Metateza ( przestawianie) sylab</a:t>
            </a:r>
          </a:p>
        </p:txBody>
      </p:sp>
    </p:spTree>
    <p:extLst>
      <p:ext uri="{BB962C8B-B14F-4D97-AF65-F5344CB8AC3E}">
        <p14:creationId xmlns:p14="http://schemas.microsoft.com/office/powerpoint/2010/main" xmlns="" val="548976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E72B6FA7-7BDC-45E9-9B60-C6BF27347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133" y="1008592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sz="4000" dirty="0"/>
              <a:t>Wpływ niedosłuchu odbiorczego na rozwój mowy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86C0EEAE-0C27-4A24-94AF-1875D39AA7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385" y="2450571"/>
            <a:ext cx="864076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pl-PL" dirty="0"/>
              <a:t>   </a:t>
            </a:r>
            <a:r>
              <a:rPr lang="pl-PL" altLang="pl-PL" dirty="0" smtClean="0"/>
              <a:t>Okres </a:t>
            </a:r>
            <a:r>
              <a:rPr lang="pl-PL" altLang="pl-PL" dirty="0" err="1"/>
              <a:t>prelingwalny</a:t>
            </a:r>
            <a:endParaRPr lang="pl-PL" altLang="pl-PL" dirty="0"/>
          </a:p>
          <a:p>
            <a:pPr eaLnBrk="1" hangingPunct="1"/>
            <a:r>
              <a:rPr lang="pl-PL" altLang="pl-PL" dirty="0"/>
              <a:t>niemowlę ciche, dużo śpi, mało gaworzy</a:t>
            </a:r>
          </a:p>
          <a:p>
            <a:pPr eaLnBrk="1" hangingPunct="1"/>
            <a:r>
              <a:rPr lang="pl-PL" altLang="pl-PL" dirty="0"/>
              <a:t>gaworzenie mało zróżnicowane  emocjonalnie, ubogie, krzykliwe, zniekształcone</a:t>
            </a:r>
          </a:p>
          <a:p>
            <a:pPr eaLnBrk="1" hangingPunct="1"/>
            <a:r>
              <a:rPr lang="pl-PL" altLang="pl-PL" dirty="0"/>
              <a:t>przedłużony okres gaworzenia         18 m-</a:t>
            </a:r>
            <a:r>
              <a:rPr lang="pl-PL" altLang="pl-PL" dirty="0" err="1"/>
              <a:t>cy</a:t>
            </a:r>
            <a:endParaRPr lang="pl-PL" altLang="pl-PL" dirty="0"/>
          </a:p>
          <a:p>
            <a:pPr eaLnBrk="1" hangingPunct="1"/>
            <a:endParaRPr lang="pl-PL" altLang="pl-PL" dirty="0"/>
          </a:p>
        </p:txBody>
      </p:sp>
      <p:sp>
        <p:nvSpPr>
          <p:cNvPr id="7172" name="AutoShape 6">
            <a:extLst>
              <a:ext uri="{FF2B5EF4-FFF2-40B4-BE49-F238E27FC236}">
                <a16:creationId xmlns:a16="http://schemas.microsoft.com/office/drawing/2014/main" xmlns="" id="{1B1454A6-201D-4FF9-A312-BEED465E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672" y="4355280"/>
            <a:ext cx="759918" cy="454532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xmlns="" val="2535566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F990B4B7-9EE5-452D-8CA7-67612028F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133" y="991658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sz="4000" dirty="0"/>
              <a:t>Okres </a:t>
            </a:r>
            <a:r>
              <a:rPr lang="pl-PL" altLang="pl-PL" sz="4000" dirty="0" err="1"/>
              <a:t>prelingwalny</a:t>
            </a:r>
            <a:r>
              <a:rPr lang="pl-PL" altLang="pl-PL" sz="4000" dirty="0"/>
              <a:t>- </a:t>
            </a:r>
            <a:br>
              <a:rPr lang="pl-PL" altLang="pl-PL" sz="4000" dirty="0"/>
            </a:br>
            <a:r>
              <a:rPr lang="pl-PL" altLang="pl-PL" sz="4000" dirty="0"/>
              <a:t>głębokie upośledzenie słuchu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6165D1D8-59D2-4F8B-B9DB-E45DC7FFB5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697726"/>
            <a:ext cx="10515600" cy="4351338"/>
          </a:xfrm>
        </p:spPr>
        <p:txBody>
          <a:bodyPr/>
          <a:lstStyle/>
          <a:p>
            <a:pPr eaLnBrk="1" hangingPunct="1"/>
            <a:r>
              <a:rPr lang="pl-PL" altLang="pl-PL" dirty="0"/>
              <a:t>Brak zdolności lokalizacji źródła dźwięku</a:t>
            </a:r>
          </a:p>
          <a:p>
            <a:pPr eaLnBrk="1" hangingPunct="1"/>
            <a:r>
              <a:rPr lang="pl-PL" altLang="pl-PL" dirty="0"/>
              <a:t>Zaburzenia kształtowania uwagi słuchowej</a:t>
            </a:r>
          </a:p>
          <a:p>
            <a:pPr eaLnBrk="1" hangingPunct="1"/>
            <a:r>
              <a:rPr lang="pl-PL" altLang="pl-PL" dirty="0"/>
              <a:t>Brak słyszenia wytwarzanych przez siebie i otoczenie dźwięków</a:t>
            </a:r>
          </a:p>
          <a:p>
            <a:pPr eaLnBrk="1" hangingPunct="1"/>
            <a:r>
              <a:rPr lang="pl-PL" altLang="pl-PL" dirty="0"/>
              <a:t>Brak okresu naśladowania dźwięków i powtarzania</a:t>
            </a:r>
          </a:p>
          <a:p>
            <a:pPr eaLnBrk="1" hangingPunct="1"/>
            <a:r>
              <a:rPr lang="pl-PL" altLang="pl-PL" dirty="0"/>
              <a:t>Brak rozwoju sprawności ruchowej i </a:t>
            </a:r>
            <a:r>
              <a:rPr lang="pl-PL" altLang="pl-PL" dirty="0" err="1"/>
              <a:t>proprioceptywnej</a:t>
            </a:r>
            <a:r>
              <a:rPr lang="pl-PL" altLang="pl-PL" dirty="0"/>
              <a:t> obwodowego narządu mowy</a:t>
            </a:r>
          </a:p>
          <a:p>
            <a:pPr eaLnBrk="1" hangingPunct="1"/>
            <a:r>
              <a:rPr lang="pl-PL" altLang="pl-PL" dirty="0"/>
              <a:t>Brak/ ograniczenie motywacji do mówienia</a:t>
            </a:r>
          </a:p>
          <a:p>
            <a:pPr eaLnBrk="1" hangingPunct="1"/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1349410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E2891AB1-74DC-4CEA-B9DF-F5EFE6504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00150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sz="4000" dirty="0"/>
              <a:t>Okres </a:t>
            </a:r>
            <a:r>
              <a:rPr lang="pl-PL" altLang="pl-PL" sz="4000" dirty="0" err="1"/>
              <a:t>perylingwalny</a:t>
            </a:r>
            <a:r>
              <a:rPr lang="pl-PL" altLang="pl-PL" sz="4000" dirty="0"/>
              <a:t>- </a:t>
            </a:r>
            <a:br>
              <a:rPr lang="pl-PL" altLang="pl-PL" sz="4000" dirty="0"/>
            </a:br>
            <a:r>
              <a:rPr lang="pl-PL" altLang="pl-PL" sz="4000" dirty="0"/>
              <a:t>głębokie upośledzenie słuchu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A1B1A302-018C-4DAC-957F-E1D0CB41F0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596122"/>
            <a:ext cx="105156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dirty="0"/>
              <a:t>Brak kojarzenia elementów mowy otoczenia z czynnościami, przedmiotami</a:t>
            </a:r>
          </a:p>
          <a:p>
            <a:pPr eaLnBrk="1" hangingPunct="1">
              <a:lnSpc>
                <a:spcPct val="90000"/>
              </a:lnSpc>
            </a:pPr>
            <a:endParaRPr lang="pl-PL" altLang="pl-PL" dirty="0"/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Uniemożliwia rozwój myślenia słownego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altLang="pl-PL" dirty="0"/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Porozumiewanie się za pomocą gestów i mimiki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/>
              <a:t>Posługiwanie się wrażeniami wzrokowymi i kinestetycznymi</a:t>
            </a:r>
          </a:p>
        </p:txBody>
      </p:sp>
      <p:sp>
        <p:nvSpPr>
          <p:cNvPr id="9220" name="AutoShape 5">
            <a:extLst>
              <a:ext uri="{FF2B5EF4-FFF2-40B4-BE49-F238E27FC236}">
                <a16:creationId xmlns:a16="http://schemas.microsoft.com/office/drawing/2014/main" xmlns="" id="{07C076F3-593B-48DF-88FF-55BD9F15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3407335"/>
            <a:ext cx="360363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xmlns="" val="4045847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29AB50B3-5690-47EB-A50C-D36FD5B53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40858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dirty="0"/>
              <a:t>Okres </a:t>
            </a:r>
            <a:r>
              <a:rPr lang="pl-PL" altLang="pl-PL" dirty="0" err="1"/>
              <a:t>perylingwalny</a:t>
            </a:r>
            <a:r>
              <a:rPr lang="pl-PL" altLang="pl-PL" dirty="0"/>
              <a:t> c.d.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D7461E67-DC36-4D29-8007-34CBE2D724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1400" y="2360612"/>
            <a:ext cx="8229600" cy="4497388"/>
          </a:xfrm>
        </p:spPr>
        <p:txBody>
          <a:bodyPr/>
          <a:lstStyle/>
          <a:p>
            <a:pPr eaLnBrk="1" hangingPunct="1"/>
            <a:r>
              <a:rPr lang="pl-PL" altLang="pl-PL" dirty="0"/>
              <a:t>Ograniczone rozumienie spełniania prostych poleceń</a:t>
            </a:r>
          </a:p>
          <a:p>
            <a:pPr eaLnBrk="1" hangingPunct="1"/>
            <a:r>
              <a:rPr lang="pl-PL" altLang="pl-PL" dirty="0"/>
              <a:t>Zaburzenie rozwoju form gramatycznych mowy</a:t>
            </a:r>
          </a:p>
          <a:p>
            <a:pPr eaLnBrk="1" hangingPunct="1"/>
            <a:r>
              <a:rPr lang="pl-PL" altLang="pl-PL" dirty="0"/>
              <a:t>Ograniczone poszerzanie zasobu słów   (rzeczowniki w </a:t>
            </a:r>
            <a:r>
              <a:rPr lang="pl-PL" altLang="pl-PL" dirty="0" err="1"/>
              <a:t>I-szym</a:t>
            </a:r>
            <a:r>
              <a:rPr lang="pl-PL" altLang="pl-PL" dirty="0"/>
              <a:t> przyp., </a:t>
            </a:r>
          </a:p>
          <a:p>
            <a:pPr eaLnBrk="1" hangingPunct="1">
              <a:buFontTx/>
              <a:buNone/>
            </a:pPr>
            <a:r>
              <a:rPr lang="pl-PL" altLang="pl-PL" dirty="0"/>
              <a:t>   nieliczne czasowniki i przymiotniki, </a:t>
            </a:r>
          </a:p>
          <a:p>
            <a:pPr eaLnBrk="1" hangingPunct="1">
              <a:buFontTx/>
              <a:buNone/>
            </a:pPr>
            <a:r>
              <a:rPr lang="pl-PL" altLang="pl-PL" dirty="0"/>
              <a:t>   brak przysłówka i przyimka )    </a:t>
            </a:r>
          </a:p>
          <a:p>
            <a:pPr eaLnBrk="1" hangingPunct="1"/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3702211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46A4FC36-1563-414B-AD00-8D84A6651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2066" y="1084792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sz="4000" dirty="0" err="1"/>
              <a:t>Dyslalia</a:t>
            </a:r>
            <a:r>
              <a:rPr lang="pl-PL" altLang="pl-PL" sz="4000" dirty="0"/>
              <a:t> </a:t>
            </a:r>
            <a:r>
              <a:rPr lang="pl-PL" altLang="pl-PL" sz="4000" dirty="0" err="1"/>
              <a:t>audiogenna</a:t>
            </a:r>
            <a:r>
              <a:rPr lang="pl-PL" altLang="pl-PL" sz="4000" dirty="0"/>
              <a:t>- </a:t>
            </a:r>
            <a:br>
              <a:rPr lang="pl-PL" altLang="pl-PL" sz="4000" dirty="0"/>
            </a:br>
            <a:r>
              <a:rPr lang="pl-PL" altLang="pl-PL" sz="4000" dirty="0"/>
              <a:t>głębokie upośledzenie słuchu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EDA9D734-8D28-4A5B-8928-902A98920D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765425"/>
            <a:ext cx="10515600" cy="4351338"/>
          </a:xfrm>
        </p:spPr>
        <p:txBody>
          <a:bodyPr/>
          <a:lstStyle/>
          <a:p>
            <a:pPr eaLnBrk="1" hangingPunct="1"/>
            <a:r>
              <a:rPr lang="pl-PL" altLang="pl-PL" dirty="0"/>
              <a:t>Lepiej artykułowane samogłoski o niskich częstotliwościach: </a:t>
            </a:r>
            <a:r>
              <a:rPr lang="pl-PL" altLang="pl-PL" i="1" dirty="0"/>
              <a:t>a, o , u</a:t>
            </a:r>
          </a:p>
          <a:p>
            <a:pPr eaLnBrk="1" hangingPunct="1"/>
            <a:r>
              <a:rPr lang="pl-PL" altLang="pl-PL" dirty="0"/>
              <a:t>Zaburzenia precyzyjnej motoryki języka: </a:t>
            </a:r>
          </a:p>
          <a:p>
            <a:pPr eaLnBrk="1" hangingPunct="1">
              <a:buFontTx/>
              <a:buNone/>
            </a:pPr>
            <a:r>
              <a:rPr lang="pl-PL" altLang="pl-PL" dirty="0"/>
              <a:t>   </a:t>
            </a:r>
            <a:r>
              <a:rPr lang="pl-PL" altLang="pl-PL" i="1" dirty="0"/>
              <a:t>i    y,  u      </a:t>
            </a:r>
            <a:r>
              <a:rPr lang="en-US" altLang="pl-PL" i="1" dirty="0">
                <a:cs typeface="Arial" panose="020B0604020202020204" pitchFamily="34" charset="0"/>
              </a:rPr>
              <a:t>ü</a:t>
            </a:r>
            <a:r>
              <a:rPr lang="pl-PL" altLang="pl-PL" i="1" dirty="0">
                <a:cs typeface="Arial" panose="020B0604020202020204" pitchFamily="34" charset="0"/>
              </a:rPr>
              <a:t>,  a, o, u      y</a:t>
            </a:r>
            <a:r>
              <a:rPr lang="pl-PL" altLang="pl-PL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pl-PL" altLang="pl-PL" dirty="0">
                <a:cs typeface="Arial" panose="020B0604020202020204" pitchFamily="34" charset="0"/>
              </a:rPr>
              <a:t>Brzmienie samogłosek podobne -          nadmierne napięcie mięśni języka</a:t>
            </a:r>
            <a:endParaRPr lang="en-US" altLang="pl-PL" i="1" dirty="0">
              <a:cs typeface="Arial" panose="020B0604020202020204" pitchFamily="34" charset="0"/>
            </a:endParaRPr>
          </a:p>
        </p:txBody>
      </p:sp>
      <p:sp>
        <p:nvSpPr>
          <p:cNvPr id="11268" name="Line 5">
            <a:extLst>
              <a:ext uri="{FF2B5EF4-FFF2-40B4-BE49-F238E27FC236}">
                <a16:creationId xmlns:a16="http://schemas.microsoft.com/office/drawing/2014/main" xmlns="" id="{4DE8B39B-F8D0-4D5D-9E36-927C3FD59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35734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269" name="Line 21">
            <a:extLst>
              <a:ext uri="{FF2B5EF4-FFF2-40B4-BE49-F238E27FC236}">
                <a16:creationId xmlns:a16="http://schemas.microsoft.com/office/drawing/2014/main" xmlns="" id="{1035A966-0651-49B9-ACCC-03AEC2B6A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35734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270" name="Line 23">
            <a:extLst>
              <a:ext uri="{FF2B5EF4-FFF2-40B4-BE49-F238E27FC236}">
                <a16:creationId xmlns:a16="http://schemas.microsoft.com/office/drawing/2014/main" xmlns="" id="{9D3E94E7-FF9F-4597-B8E7-7A5F45C4F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35734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4649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3FC3BD8F-75F5-4543-B2A8-6743F472D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334" y="652991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dirty="0" err="1"/>
              <a:t>Dyslalia</a:t>
            </a:r>
            <a:r>
              <a:rPr lang="pl-PL" altLang="pl-PL" dirty="0"/>
              <a:t> </a:t>
            </a:r>
            <a:r>
              <a:rPr lang="pl-PL" altLang="pl-PL" dirty="0" err="1"/>
              <a:t>audiogenna</a:t>
            </a:r>
            <a:r>
              <a:rPr lang="pl-PL" altLang="pl-PL" dirty="0"/>
              <a:t> c. d.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AA69DDB5-00D6-4F38-87D7-FEBFC0AAE4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7046" y="1818746"/>
            <a:ext cx="8424862" cy="4857750"/>
          </a:xfrm>
        </p:spPr>
        <p:txBody>
          <a:bodyPr/>
          <a:lstStyle/>
          <a:p>
            <a:pPr eaLnBrk="1" hangingPunct="1"/>
            <a:r>
              <a:rPr lang="pl-PL" altLang="pl-PL" i="1" dirty="0" err="1"/>
              <a:t>r</a:t>
            </a:r>
            <a:r>
              <a:rPr lang="pl-PL" altLang="pl-PL" i="1" dirty="0"/>
              <a:t>      </a:t>
            </a:r>
            <a:r>
              <a:rPr lang="pl-PL" altLang="pl-PL" i="1" dirty="0" smtClean="0"/>
              <a:t>     l</a:t>
            </a:r>
            <a:endParaRPr lang="pl-PL" altLang="pl-PL" i="1" dirty="0"/>
          </a:p>
          <a:p>
            <a:pPr eaLnBrk="1" hangingPunct="1"/>
            <a:r>
              <a:rPr lang="pl-PL" altLang="pl-PL" dirty="0"/>
              <a:t>Lepiej artykułowane spółgłoski zwarte :</a:t>
            </a:r>
          </a:p>
          <a:p>
            <a:pPr eaLnBrk="1" hangingPunct="1">
              <a:buFontTx/>
              <a:buNone/>
            </a:pPr>
            <a:r>
              <a:rPr lang="pl-PL" altLang="pl-PL" dirty="0"/>
              <a:t>      wargowe </a:t>
            </a:r>
            <a:r>
              <a:rPr lang="pl-PL" altLang="pl-PL" i="1" dirty="0"/>
              <a:t>p, b</a:t>
            </a:r>
            <a:r>
              <a:rPr lang="pl-PL" altLang="pl-PL" dirty="0"/>
              <a:t>,   </a:t>
            </a:r>
          </a:p>
          <a:p>
            <a:pPr eaLnBrk="1" hangingPunct="1">
              <a:buFontTx/>
              <a:buNone/>
            </a:pPr>
            <a:r>
              <a:rPr lang="pl-PL" altLang="pl-PL" dirty="0"/>
              <a:t>      przedniojęzykowo-zębowe </a:t>
            </a:r>
            <a:r>
              <a:rPr lang="pl-PL" altLang="pl-PL" i="1" dirty="0"/>
              <a:t>t, d</a:t>
            </a:r>
          </a:p>
          <a:p>
            <a:pPr eaLnBrk="1" hangingPunct="1"/>
            <a:r>
              <a:rPr lang="pl-PL" altLang="pl-PL" dirty="0"/>
              <a:t>Zaburzenia artykulacji spółgłosek </a:t>
            </a:r>
            <a:r>
              <a:rPr lang="pl-PL" altLang="pl-PL" dirty="0" smtClean="0"/>
              <a:t>szczelinowych </a:t>
            </a:r>
            <a:r>
              <a:rPr lang="pl-PL" altLang="pl-PL" dirty="0"/>
              <a:t>i zwarto-szczelinowych </a:t>
            </a:r>
          </a:p>
          <a:p>
            <a:pPr eaLnBrk="1" hangingPunct="1">
              <a:buFontTx/>
              <a:buNone/>
            </a:pPr>
            <a:r>
              <a:rPr lang="pl-PL" altLang="pl-PL" dirty="0"/>
              <a:t>   </a:t>
            </a:r>
            <a:r>
              <a:rPr lang="pl-PL" altLang="pl-PL" i="1" dirty="0"/>
              <a:t>Seplenienie </a:t>
            </a:r>
            <a:r>
              <a:rPr lang="pl-PL" altLang="pl-PL" i="1" dirty="0" err="1"/>
              <a:t>dozębne</a:t>
            </a:r>
            <a:r>
              <a:rPr lang="pl-PL" altLang="pl-PL" i="1" dirty="0"/>
              <a:t>, podniebienne, świszczące</a:t>
            </a:r>
          </a:p>
          <a:p>
            <a:pPr eaLnBrk="1" hangingPunct="1"/>
            <a:r>
              <a:rPr lang="pl-PL" altLang="pl-PL" dirty="0"/>
              <a:t>Ubezdźwięcznianie spółgłosek dźwięcznych</a:t>
            </a: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xmlns="" id="{4D0D2167-F81B-4A7B-A35E-06065A7856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4747" y="2034646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1240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85C1D41C-C3E5-4BCB-84E3-224A3060F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71541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dirty="0" err="1"/>
              <a:t>Dysfonia</a:t>
            </a:r>
            <a:r>
              <a:rPr lang="pl-PL" altLang="pl-PL" dirty="0"/>
              <a:t> </a:t>
            </a:r>
            <a:r>
              <a:rPr lang="pl-PL" altLang="pl-PL" dirty="0" err="1"/>
              <a:t>audiogenna</a:t>
            </a:r>
            <a:endParaRPr lang="pl-PL" altLang="pl-PL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63715DC4-EE84-456C-B366-9DB35CCFAD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38904"/>
            <a:ext cx="105156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dirty="0"/>
              <a:t>Mowa głośna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/>
              <a:t>Zaburzenia elementów prozodycznych mowy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dirty="0"/>
              <a:t>    ( </a:t>
            </a:r>
            <a:r>
              <a:rPr lang="pl-PL" altLang="pl-PL" i="1" dirty="0"/>
              <a:t>tempo, rytm, melodia</a:t>
            </a:r>
            <a:r>
              <a:rPr lang="pl-PL" altLang="pl-PL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/>
              <a:t>Niestabilność częstotliwości podstawowej </a:t>
            </a:r>
            <a:r>
              <a:rPr lang="pl-PL" altLang="pl-PL" dirty="0" err="1"/>
              <a:t>Fo</a:t>
            </a:r>
            <a:r>
              <a:rPr lang="pl-PL" altLang="pl-PL" dirty="0"/>
              <a:t>  i podwyższenie do górnej granicy zakresu głosu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dirty="0"/>
              <a:t>   ( </a:t>
            </a:r>
            <a:r>
              <a:rPr lang="pl-PL" altLang="pl-PL" i="1" dirty="0"/>
              <a:t>brak kontroli słuchowej, cechy </a:t>
            </a:r>
            <a:r>
              <a:rPr lang="pl-PL" altLang="pl-PL" i="1" dirty="0" err="1"/>
              <a:t>hyperfunkcji</a:t>
            </a:r>
            <a:r>
              <a:rPr lang="pl-PL" altLang="pl-PL" i="1" dirty="0"/>
              <a:t> fonacyjnej</a:t>
            </a:r>
            <a:r>
              <a:rPr lang="pl-PL" altLang="pl-PL" dirty="0"/>
              <a:t> 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/>
              <a:t>Nosowe zabarwienie mowy-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dirty="0"/>
              <a:t>      </a:t>
            </a:r>
            <a:r>
              <a:rPr lang="pl-PL" altLang="pl-PL" i="1" dirty="0"/>
              <a:t>niedosłuch- </a:t>
            </a:r>
            <a:r>
              <a:rPr lang="pl-PL" altLang="pl-PL" i="1" dirty="0" err="1"/>
              <a:t>nosowanie</a:t>
            </a:r>
            <a:r>
              <a:rPr lang="pl-PL" altLang="pl-PL" i="1" dirty="0"/>
              <a:t> zamknięte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i="1" dirty="0"/>
              <a:t>      głuchota- </a:t>
            </a:r>
            <a:r>
              <a:rPr lang="pl-PL" altLang="pl-PL" i="1" dirty="0" err="1"/>
              <a:t>nosowanie</a:t>
            </a:r>
            <a:r>
              <a:rPr lang="pl-PL" altLang="pl-PL" i="1" dirty="0"/>
              <a:t> otwarte</a:t>
            </a:r>
          </a:p>
        </p:txBody>
      </p:sp>
    </p:spTree>
    <p:extLst>
      <p:ext uri="{BB962C8B-B14F-4D97-AF65-F5344CB8AC3E}">
        <p14:creationId xmlns:p14="http://schemas.microsoft.com/office/powerpoint/2010/main" xmlns="" val="124479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02E9F5-D319-4C89-AACA-FC72B300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617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 Przesiewowe badanie słuchu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347DE0F-648E-4C41-A9E2-7263C7B1B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0650"/>
            <a:ext cx="10515600" cy="4351338"/>
          </a:xfrm>
        </p:spPr>
        <p:txBody>
          <a:bodyPr/>
          <a:lstStyle/>
          <a:p>
            <a:r>
              <a:rPr lang="pl-PL" sz="2400" dirty="0"/>
              <a:t>1999r.  Zespół Instytutu Fizjologii i  Patologii Słuchu  we współpracy  z </a:t>
            </a:r>
            <a:r>
              <a:rPr lang="pl-PL" sz="2400" dirty="0" err="1"/>
              <a:t>Brigham</a:t>
            </a:r>
            <a:r>
              <a:rPr lang="pl-PL" sz="2400" dirty="0"/>
              <a:t>  Young University USA i  Uniwersytetem  im. M. Skłodowskiej-Curie w Lublinie przeprowadził  badania przesiewowe  słuchu u  6000 dzieci  i  młodzieży w wieku  6-18 lat w różnych  regionach kraju</a:t>
            </a:r>
          </a:p>
          <a:p>
            <a:pPr marL="0" indent="0">
              <a:buNone/>
            </a:pPr>
            <a:r>
              <a:rPr lang="pl-PL" sz="2400" dirty="0"/>
              <a:t> </a:t>
            </a:r>
          </a:p>
          <a:p>
            <a:pPr marL="0" indent="0">
              <a:buNone/>
            </a:pPr>
            <a:r>
              <a:rPr lang="pl-PL" dirty="0"/>
              <a:t>                     </a:t>
            </a:r>
            <a:r>
              <a:rPr lang="pl-PL" b="1" i="1" dirty="0"/>
              <a:t>co  5 –te dziecko  ma problemy  ze słuchem</a:t>
            </a:r>
          </a:p>
        </p:txBody>
      </p:sp>
    </p:spTree>
    <p:extLst>
      <p:ext uri="{BB962C8B-B14F-4D97-AF65-F5344CB8AC3E}">
        <p14:creationId xmlns:p14="http://schemas.microsoft.com/office/powerpoint/2010/main" xmlns="" val="1602211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8687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</a:rPr>
              <a:t>Przyczyny </a:t>
            </a:r>
            <a:r>
              <a:rPr lang="pl-PL" sz="3600" b="1" dirty="0" err="1">
                <a:solidFill>
                  <a:schemeClr val="accent2">
                    <a:lumMod val="75000"/>
                  </a:schemeClr>
                </a:solidFill>
              </a:rPr>
              <a:t>dyslalii</a:t>
            </a:r>
            <a:endParaRPr lang="pl-PL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2192"/>
            <a:ext cx="10515600" cy="5038817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pl-PL" sz="6400" b="1" dirty="0" smtClean="0">
                <a:latin typeface="+mj-lt"/>
              </a:rPr>
              <a:t>Podział </a:t>
            </a:r>
            <a:r>
              <a:rPr lang="pl-PL" sz="6400" b="1" dirty="0" err="1">
                <a:latin typeface="+mj-lt"/>
              </a:rPr>
              <a:t>dyslalii</a:t>
            </a:r>
            <a:r>
              <a:rPr lang="pl-PL" sz="6400" b="1" dirty="0">
                <a:latin typeface="+mj-lt"/>
              </a:rPr>
              <a:t> uwzględniający przyczyny lub lokalizację nieprawidłowości leżących u ich podstaw opracowany przez </a:t>
            </a:r>
            <a:r>
              <a:rPr lang="pl-PL" sz="6400" b="1" dirty="0" smtClean="0">
                <a:latin typeface="+mj-lt"/>
              </a:rPr>
              <a:t>Spionek</a:t>
            </a:r>
            <a:r>
              <a:rPr lang="pl-PL" sz="4800" b="1" dirty="0" smtClean="0">
                <a:latin typeface="+mj-lt"/>
              </a:rPr>
              <a:t>1</a:t>
            </a:r>
            <a:r>
              <a:rPr lang="pl-PL" sz="6400" b="1" dirty="0" smtClean="0">
                <a:latin typeface="+mj-lt"/>
              </a:rPr>
              <a:t>, </a:t>
            </a:r>
            <a:r>
              <a:rPr lang="pl-PL" sz="6400" b="1" dirty="0">
                <a:latin typeface="+mj-lt"/>
              </a:rPr>
              <a:t>obejmuje: </a:t>
            </a:r>
            <a:endParaRPr lang="pl-PL" sz="6400" b="1" dirty="0" smtClean="0">
              <a:latin typeface="+mj-lt"/>
            </a:endParaRPr>
          </a:p>
          <a:p>
            <a:pPr marL="0" lvl="0" indent="0">
              <a:buNone/>
            </a:pPr>
            <a:r>
              <a:rPr lang="pl-PL" sz="6400" dirty="0">
                <a:latin typeface="+mj-lt"/>
              </a:rPr>
              <a:t/>
            </a:r>
            <a:br>
              <a:rPr lang="pl-PL" sz="6400" dirty="0">
                <a:latin typeface="+mj-lt"/>
              </a:rPr>
            </a:br>
            <a:r>
              <a:rPr lang="pl-PL" sz="6400" dirty="0">
                <a:latin typeface="+mj-lt"/>
              </a:rPr>
              <a:t>1. Nieprawidłową budowę anatomiczną narządów mowy;</a:t>
            </a:r>
          </a:p>
          <a:p>
            <a:pPr marL="0" lvl="0" indent="0">
              <a:buNone/>
            </a:pPr>
            <a:r>
              <a:rPr lang="pl-PL" sz="6400" dirty="0">
                <a:latin typeface="+mj-lt"/>
              </a:rPr>
              <a:t/>
            </a:r>
            <a:br>
              <a:rPr lang="pl-PL" sz="6400" dirty="0">
                <a:latin typeface="+mj-lt"/>
              </a:rPr>
            </a:br>
            <a:r>
              <a:rPr lang="pl-PL" sz="6400" dirty="0">
                <a:latin typeface="+mj-lt"/>
              </a:rPr>
              <a:t>2. Nieprawidłowe funkcjonowanie narządów mowy;</a:t>
            </a:r>
          </a:p>
          <a:p>
            <a:pPr marL="0" lvl="0" indent="0">
              <a:buNone/>
            </a:pPr>
            <a:r>
              <a:rPr lang="pl-PL" sz="6400" dirty="0">
                <a:latin typeface="+mj-lt"/>
              </a:rPr>
              <a:t/>
            </a:r>
            <a:br>
              <a:rPr lang="pl-PL" sz="6400" dirty="0">
                <a:latin typeface="+mj-lt"/>
              </a:rPr>
            </a:br>
            <a:r>
              <a:rPr lang="pl-PL" sz="6400" dirty="0">
                <a:latin typeface="+mj-lt"/>
              </a:rPr>
              <a:t>3. Nieprawidłową budowę oraz wady narządu słuchu;</a:t>
            </a:r>
          </a:p>
          <a:p>
            <a:pPr lvl="0"/>
            <a:endParaRPr lang="pl-PL" sz="6400" dirty="0">
              <a:latin typeface="+mj-lt"/>
            </a:endParaRPr>
          </a:p>
          <a:p>
            <a:pPr marL="0" indent="0">
              <a:buNone/>
            </a:pPr>
            <a:r>
              <a:rPr lang="pl-PL" sz="6400" dirty="0">
                <a:latin typeface="+mj-lt"/>
              </a:rPr>
              <a:t>4. Nieprawidłowe funkcjonowanie narządu słuchu;</a:t>
            </a:r>
          </a:p>
          <a:p>
            <a:pPr marL="0" indent="0">
              <a:buNone/>
            </a:pPr>
            <a:r>
              <a:rPr lang="pl-PL" sz="6400" dirty="0">
                <a:latin typeface="+mj-lt"/>
              </a:rPr>
              <a:t/>
            </a:r>
            <a:br>
              <a:rPr lang="pl-PL" sz="6400" dirty="0">
                <a:latin typeface="+mj-lt"/>
              </a:rPr>
            </a:br>
            <a:r>
              <a:rPr lang="pl-PL" sz="6400" dirty="0">
                <a:latin typeface="+mj-lt"/>
              </a:rPr>
              <a:t>5. Niesprzyjające uczeniu się mowy warunki (</a:t>
            </a:r>
            <a:r>
              <a:rPr lang="pl-PL" sz="6400" dirty="0" err="1">
                <a:latin typeface="+mj-lt"/>
              </a:rPr>
              <a:t>dyslalia</a:t>
            </a:r>
            <a:r>
              <a:rPr lang="pl-PL" sz="6400" dirty="0">
                <a:latin typeface="+mj-lt"/>
              </a:rPr>
              <a:t> związana  z czynnikiem społecznym);</a:t>
            </a:r>
          </a:p>
          <a:p>
            <a:endParaRPr lang="pl-PL" sz="6400" dirty="0">
              <a:latin typeface="+mj-lt"/>
            </a:endParaRPr>
          </a:p>
          <a:p>
            <a:pPr marL="0" indent="0">
              <a:buNone/>
            </a:pPr>
            <a:r>
              <a:rPr lang="pl-PL" sz="6400" dirty="0">
                <a:latin typeface="+mj-lt"/>
              </a:rPr>
              <a:t>6. Zaburzenia psychiczne jako podłoże </a:t>
            </a:r>
            <a:r>
              <a:rPr lang="pl-PL" sz="6400" dirty="0" err="1">
                <a:latin typeface="+mj-lt"/>
              </a:rPr>
              <a:t>dyslalii</a:t>
            </a:r>
            <a:r>
              <a:rPr lang="pl-PL" sz="6400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pl-PL" sz="6400" dirty="0">
                <a:latin typeface="+mj-lt"/>
              </a:rPr>
              <a:t/>
            </a:r>
            <a:br>
              <a:rPr lang="pl-PL" sz="6400" dirty="0">
                <a:latin typeface="+mj-lt"/>
              </a:rPr>
            </a:br>
            <a:r>
              <a:rPr lang="pl-PL" sz="6400" dirty="0">
                <a:latin typeface="+mj-lt"/>
              </a:rPr>
              <a:t>7. Opóźniony rozwój psychomotoryczny i emocjonalny dziecka</a:t>
            </a:r>
            <a:r>
              <a:rPr lang="pl-PL" sz="6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pl-PL" sz="4200" dirty="0" smtClean="0"/>
          </a:p>
          <a:p>
            <a:pPr marL="0" indent="0">
              <a:buNone/>
            </a:pPr>
            <a:r>
              <a:rPr lang="pl-PL" sz="3200" dirty="0" smtClean="0"/>
              <a:t>1.</a:t>
            </a:r>
            <a:r>
              <a:rPr lang="pl-PL" sz="3200" dirty="0" smtClean="0"/>
              <a:t> </a:t>
            </a:r>
            <a:r>
              <a:rPr lang="pl-PL" sz="3200" dirty="0" err="1" smtClean="0"/>
              <a:t>Spionek</a:t>
            </a:r>
            <a:r>
              <a:rPr lang="pl-PL" sz="3200" dirty="0" smtClean="0"/>
              <a:t> H.: Zaburzenia rozwoju uczniów a niepowodzenia szkolne. PWN, Warszawa 1981  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1669033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xmlns="" id="{7D823377-E233-4597-B5D4-5E8E42FBB3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8751" y="70380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altLang="pl-PL" sz="3600" b="1" dirty="0" err="1"/>
              <a:t>Dyslalia</a:t>
            </a:r>
            <a:r>
              <a:rPr lang="pl-PL" altLang="pl-PL" sz="3600" b="1" dirty="0"/>
              <a:t> rozwojowa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xmlns="" id="{B6A9D525-2A30-4D8E-A773-1B6E1305A05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1133" y="1963738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dirty="0"/>
              <a:t>  Samogłoski – okres gaworzenia</a:t>
            </a:r>
          </a:p>
          <a:p>
            <a:pPr eaLnBrk="1" hangingPunct="1">
              <a:defRPr/>
            </a:pPr>
            <a:r>
              <a:rPr lang="pl-PL" altLang="pl-PL" dirty="0"/>
              <a:t>  Spółgłoski III strefy artykulacyjne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dirty="0"/>
              <a:t>     ( k, g, h) – 3 r. ż.</a:t>
            </a:r>
          </a:p>
          <a:p>
            <a:pPr eaLnBrk="1" hangingPunct="1">
              <a:defRPr/>
            </a:pPr>
            <a:r>
              <a:rPr lang="pl-PL" altLang="pl-PL" dirty="0"/>
              <a:t>  Spółgłoski szczelinowe ( s, c, z i poch.)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dirty="0"/>
              <a:t>     5 r. ż.</a:t>
            </a:r>
          </a:p>
          <a:p>
            <a:pPr eaLnBrk="1" hangingPunct="1">
              <a:defRPr/>
            </a:pPr>
            <a:r>
              <a:rPr lang="pl-PL" altLang="pl-PL" dirty="0"/>
              <a:t>  Spółgłoska r – 6 r. ż.</a:t>
            </a:r>
          </a:p>
          <a:p>
            <a:pPr eaLnBrk="1" hangingPunct="1">
              <a:defRPr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491880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xmlns="" id="{5EFDAD1E-7D0A-4CFC-BB22-090CFD390E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87400" y="1084792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altLang="pl-PL" sz="3600" b="1" dirty="0"/>
              <a:t>Przedłużone zaburzenia </a:t>
            </a:r>
            <a:r>
              <a:rPr lang="pl-PL" altLang="pl-PL" sz="3600" b="1" dirty="0" smtClean="0"/>
              <a:t>artykulacji- czynniki </a:t>
            </a:r>
            <a:r>
              <a:rPr lang="pl-PL" altLang="pl-PL" sz="3600" b="1" dirty="0"/>
              <a:t>predysponujące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xmlns="" id="{BC838B16-E826-4107-82BA-B7C5F395CC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232041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pl-PL" altLang="pl-PL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dirty="0"/>
              <a:t>Wady zgryzu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dirty="0"/>
              <a:t>Rozszczep warg i podniebienia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dirty="0"/>
              <a:t>Niedowłady i porażenia w obrębie mięśni artykulacyjnych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dirty="0"/>
              <a:t>Skrócenie wędzidełka języka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dirty="0"/>
              <a:t>Nieprawidłowa budowa podniebienia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dirty="0"/>
              <a:t>Zaburzenia drożności nosa: skrzywienie przegrody nosa, alergiczny obrzęk, przerost migdałka gardłowego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dirty="0"/>
              <a:t>Przerost migdałków podniebiennych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400" dirty="0"/>
              <a:t>Niedosłuch  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altLang="pl-PL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altLang="pl-PL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l-PL" altLang="pl-PL" sz="2400" dirty="0"/>
          </a:p>
          <a:p>
            <a:pPr eaLnBrk="1" hangingPunct="1">
              <a:lnSpc>
                <a:spcPct val="90000"/>
              </a:lnSpc>
              <a:defRPr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802354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4334" y="5175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2">
                    <a:lumMod val="75000"/>
                  </a:schemeClr>
                </a:solidFill>
              </a:rPr>
              <a:t>Utworzenie grup badawczych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pl-PL" dirty="0"/>
          </a:p>
          <a:p>
            <a:r>
              <a:rPr lang="pl-PL" dirty="0"/>
              <a:t>Nieprawidłowości artykulacji u badanych dzieci stwierdzono na podstawie rozmowy i zabaw słownych przeprowadzonych </a:t>
            </a:r>
            <a:br>
              <a:rPr lang="pl-PL" dirty="0"/>
            </a:br>
            <a:r>
              <a:rPr lang="pl-PL" dirty="0"/>
              <a:t>oraz ocenianych wspólnie z logopedą. Natomiast w oparciu o test Kuglera stosowany w audiometrii słownej potwierdzono je rejestrując jednocześnie nieprawidłowości powtórzeń poszczególnych głosek.</a:t>
            </a:r>
          </a:p>
          <a:p>
            <a:endParaRPr lang="pl-PL" dirty="0"/>
          </a:p>
          <a:p>
            <a:pPr lvl="0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grupa I </a:t>
            </a:r>
            <a:r>
              <a:rPr lang="pl-PL" dirty="0"/>
              <a:t>(niewłaściwa wymowa głosek artykułowanych w obrębie tylko pierwszej strefy artykulacyjnej) – 22 dzieci (44% badanych);</a:t>
            </a:r>
          </a:p>
          <a:p>
            <a:pPr lvl="0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grupa II </a:t>
            </a:r>
            <a:r>
              <a:rPr lang="pl-PL" dirty="0"/>
              <a:t>(niewłaściwa wymowa głosek pierwszej, ale głównie drugiej strefy artykulacyjnej) - 19 pacjentów (38%); </a:t>
            </a:r>
          </a:p>
          <a:p>
            <a:pPr lvl="0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grupa III </a:t>
            </a:r>
            <a:r>
              <a:rPr lang="pl-PL" dirty="0"/>
              <a:t>(niewłaściwa wymowa głosek wszystkich trzech stref, z zaznaczeniem zaburzeń charakterystycznych dla  III strefy artykulacyjnej) - 9 dzieci (18%). </a:t>
            </a:r>
          </a:p>
          <a:p>
            <a:endParaRPr lang="pl-PL" dirty="0"/>
          </a:p>
        </p:txBody>
      </p:sp>
      <p:pic>
        <p:nvPicPr>
          <p:cNvPr id="5" name="Symbol zastępczy zawartości 4" descr="C:\Users\dorota\Downloads\Skanowanie 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924435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dorota\Downloads\Skanowanie 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2" y="1531573"/>
            <a:ext cx="3884238" cy="267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5795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668867" y="627592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Wyniki badania laryngologicznego</a:t>
            </a:r>
          </a:p>
        </p:txBody>
      </p:sp>
      <p:graphicFrame>
        <p:nvGraphicFramePr>
          <p:cNvPr id="6" name="Obiekt 8"/>
          <p:cNvGraphicFramePr>
            <a:graphicFrameLocks noGrp="1"/>
          </p:cNvGraphicFramePr>
          <p:nvPr>
            <p:ph sz="half" idx="1"/>
          </p:nvPr>
        </p:nvGraphicFramePr>
        <p:xfrm>
          <a:off x="1788262" y="1608667"/>
          <a:ext cx="4175447" cy="509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ymbol zastępczy zawartości 14"/>
          <p:cNvSpPr>
            <a:spLocks noGrp="1"/>
          </p:cNvSpPr>
          <p:nvPr>
            <p:ph sz="half" idx="2"/>
          </p:nvPr>
        </p:nvSpPr>
        <p:spPr>
          <a:xfrm>
            <a:off x="6172200" y="4341181"/>
            <a:ext cx="5181600" cy="1835782"/>
          </a:xfrm>
        </p:spPr>
        <p:txBody>
          <a:bodyPr>
            <a:normAutofit/>
          </a:bodyPr>
          <a:lstStyle/>
          <a:p>
            <a:endParaRPr lang="pl-PL" sz="1400" dirty="0"/>
          </a:p>
          <a:p>
            <a:endParaRPr lang="pl-PL" sz="1400" dirty="0"/>
          </a:p>
          <a:p>
            <a:r>
              <a:rPr lang="pl-PL" sz="1400" dirty="0"/>
              <a:t>Nieprawidłowości dotyczące narządu słuchu </a:t>
            </a:r>
          </a:p>
        </p:txBody>
      </p:sp>
      <p:sp>
        <p:nvSpPr>
          <p:cNvPr id="12" name="Prostokąt 11"/>
          <p:cNvSpPr/>
          <p:nvPr/>
        </p:nvSpPr>
        <p:spPr>
          <a:xfrm flipH="1">
            <a:off x="6312024" y="2276873"/>
            <a:ext cx="381642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 Nieprawidłową krzywą progową, powyżej 20 </a:t>
            </a:r>
            <a:r>
              <a:rPr lang="pl-PL" sz="1100" dirty="0" err="1"/>
              <a:t>dB</a:t>
            </a:r>
            <a:r>
              <a:rPr lang="pl-PL" sz="1100" dirty="0"/>
              <a:t>, stwierdzono na podstawie audiometrii tonalnej u 34 dzieci, co stanowi 68% badanej grupy. U 32 dzieci stwierdzono niedosłuch lekkiego stopnia (krzywa progowa na poziomie od 21 </a:t>
            </a:r>
            <a:r>
              <a:rPr lang="pl-PL" sz="1100" dirty="0" err="1"/>
              <a:t>dB</a:t>
            </a:r>
            <a:r>
              <a:rPr lang="pl-PL" sz="1100" dirty="0"/>
              <a:t> do 40 </a:t>
            </a:r>
            <a:r>
              <a:rPr lang="pl-PL" sz="1100" dirty="0" err="1"/>
              <a:t>dB</a:t>
            </a:r>
            <a:r>
              <a:rPr lang="pl-PL" sz="1100" dirty="0"/>
              <a:t>), u 2 – stopnia średniego (krzywa progowa pomiędzy 41 </a:t>
            </a:r>
            <a:r>
              <a:rPr lang="pl-PL" sz="1100" dirty="0" err="1"/>
              <a:t>db</a:t>
            </a:r>
            <a:r>
              <a:rPr lang="pl-PL" sz="1100" dirty="0"/>
              <a:t> do 70 </a:t>
            </a:r>
            <a:r>
              <a:rPr lang="pl-PL" sz="1100" dirty="0" err="1"/>
              <a:t>dB</a:t>
            </a:r>
            <a:r>
              <a:rPr lang="pl-PL" sz="1100" dirty="0"/>
              <a:t>). </a:t>
            </a:r>
          </a:p>
          <a:p>
            <a:r>
              <a:rPr lang="pl-PL" sz="1100" dirty="0">
                <a:solidFill>
                  <a:schemeClr val="accent2">
                    <a:lumMod val="75000"/>
                  </a:schemeClr>
                </a:solidFill>
              </a:rPr>
              <a:t>Tylko 6 dzieci (12%) wcześniej miało zdiagnozowany niedosłuch i objęto je opieką specjalistyczną.     </a:t>
            </a:r>
            <a:r>
              <a:rPr lang="pl-PL" sz="1100" dirty="0"/>
              <a:t/>
            </a:r>
            <a:br>
              <a:rPr lang="pl-PL" sz="1100" dirty="0"/>
            </a:br>
            <a:r>
              <a:rPr lang="pl-PL" sz="1100" dirty="0"/>
              <a:t>                                                                      </a:t>
            </a:r>
            <a:br>
              <a:rPr lang="pl-PL" sz="1100" dirty="0"/>
            </a:br>
            <a:r>
              <a:rPr lang="pl-PL" sz="1100" dirty="0">
                <a:solidFill>
                  <a:schemeClr val="accent2">
                    <a:lumMod val="75000"/>
                  </a:schemeClr>
                </a:solidFill>
              </a:rPr>
              <a:t>     U 31 badanych (65,6%) </a:t>
            </a:r>
            <a:r>
              <a:rPr lang="pl-PL" sz="1100" dirty="0"/>
              <a:t>odnotowano nieprawidłowy wynik </a:t>
            </a:r>
            <a:r>
              <a:rPr lang="pl-PL" sz="1100" dirty="0" err="1"/>
              <a:t>tympanometrii</a:t>
            </a:r>
            <a:r>
              <a:rPr lang="pl-PL" sz="1100" dirty="0"/>
              <a:t> (zapis typu C lub B), należy podkreślić, że w znacznej większości przypadków wskazywał on na zmiany mające charakter zaburzeń wydolności trąbki słuchowej niż na obecność płynu wysiękowego w jamie bębenkowej.</a:t>
            </a:r>
          </a:p>
        </p:txBody>
      </p:sp>
    </p:spTree>
    <p:extLst>
      <p:ext uri="{BB962C8B-B14F-4D97-AF65-F5344CB8AC3E}">
        <p14:creationId xmlns:p14="http://schemas.microsoft.com/office/powerpoint/2010/main" xmlns="" val="4231107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663786-31E2-49E9-B016-EC6DCB99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754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Analiza pacjentów Poradni Laryngologicznej –</a:t>
            </a:r>
            <a:r>
              <a:rPr lang="pl-PL" sz="3200" b="1" dirty="0"/>
              <a:t> </a:t>
            </a:r>
            <a:br>
              <a:rPr lang="pl-PL" sz="3200" b="1" dirty="0"/>
            </a:br>
            <a:r>
              <a:rPr lang="pl-PL" sz="2800" b="1" dirty="0"/>
              <a:t>I –XI 2017 r udzielono 4167 porad 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506D6484-291A-4D2B-A46A-26B4BD75F15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29416" y="2427317"/>
          <a:ext cx="5254101" cy="36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8673F835-D102-4EB1-B949-67457F24A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8604729"/>
              </p:ext>
            </p:extLst>
          </p:nvPr>
        </p:nvGraphicFramePr>
        <p:xfrm>
          <a:off x="0" y="2507215"/>
          <a:ext cx="5801193" cy="364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40966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CA067F-ECE5-41FD-950B-A081B9AE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1059419"/>
            <a:ext cx="11125200" cy="1018198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Statystyka rozpoznań dotyczących niedosłuchu w Poradni  Laryngologicznej  Zestawienie wg kodu ICD 10</a:t>
            </a:r>
            <a:br>
              <a:rPr lang="pl-PL" sz="3600" b="1" dirty="0"/>
            </a:br>
            <a:endParaRPr lang="pl-PL" sz="36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95363172-8C9F-416B-9BC7-CF59078E7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2585873"/>
              </p:ext>
            </p:extLst>
          </p:nvPr>
        </p:nvGraphicFramePr>
        <p:xfrm>
          <a:off x="1058333" y="1967068"/>
          <a:ext cx="10075334" cy="472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748">
                  <a:extLst>
                    <a:ext uri="{9D8B030D-6E8A-4147-A177-3AD203B41FA5}">
                      <a16:colId xmlns:a16="http://schemas.microsoft.com/office/drawing/2014/main" xmlns="" val="28265996"/>
                    </a:ext>
                  </a:extLst>
                </a:gridCol>
                <a:gridCol w="4883142">
                  <a:extLst>
                    <a:ext uri="{9D8B030D-6E8A-4147-A177-3AD203B41FA5}">
                      <a16:colId xmlns:a16="http://schemas.microsoft.com/office/drawing/2014/main" xmlns="" val="1325039088"/>
                    </a:ext>
                  </a:extLst>
                </a:gridCol>
                <a:gridCol w="3358444">
                  <a:extLst>
                    <a:ext uri="{9D8B030D-6E8A-4147-A177-3AD203B41FA5}">
                      <a16:colId xmlns:a16="http://schemas.microsoft.com/office/drawing/2014/main" xmlns="" val="1981156744"/>
                    </a:ext>
                  </a:extLst>
                </a:gridCol>
              </a:tblGrid>
              <a:tr h="641476">
                <a:tc>
                  <a:txBody>
                    <a:bodyPr/>
                    <a:lstStyle/>
                    <a:p>
                      <a:r>
                        <a:rPr lang="pl-PL" sz="1800" dirty="0"/>
                        <a:t>Kod ICD 10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Rozpoznanie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Ilość  porad</a:t>
                      </a:r>
                    </a:p>
                  </a:txBody>
                  <a:tcPr marL="87612" marR="87612" marT="43806" marB="43806"/>
                </a:tc>
                <a:extLst>
                  <a:ext uri="{0D108BD9-81ED-4DB2-BD59-A6C34878D82A}">
                    <a16:rowId xmlns:a16="http://schemas.microsoft.com/office/drawing/2014/main" xmlns="" val="2146527093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r>
                        <a:rPr lang="pl-PL" sz="1800" dirty="0"/>
                        <a:t>H 90.0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Głuchota </a:t>
                      </a:r>
                      <a:r>
                        <a:rPr lang="pl-PL" sz="1800" dirty="0" err="1"/>
                        <a:t>przewodzeniowa</a:t>
                      </a:r>
                      <a:r>
                        <a:rPr lang="pl-PL" sz="1800" dirty="0"/>
                        <a:t> obustronna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580</a:t>
                      </a:r>
                    </a:p>
                  </a:txBody>
                  <a:tcPr marL="87612" marR="87612" marT="43806" marB="43806"/>
                </a:tc>
                <a:extLst>
                  <a:ext uri="{0D108BD9-81ED-4DB2-BD59-A6C34878D82A}">
                    <a16:rowId xmlns:a16="http://schemas.microsoft.com/office/drawing/2014/main" xmlns="" val="2782420457"/>
                  </a:ext>
                </a:extLst>
              </a:tr>
              <a:tr h="624521">
                <a:tc>
                  <a:txBody>
                    <a:bodyPr/>
                    <a:lstStyle/>
                    <a:p>
                      <a:r>
                        <a:rPr lang="pl-PL" sz="1800" dirty="0"/>
                        <a:t>H 90.1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Głuchota </a:t>
                      </a:r>
                      <a:r>
                        <a:rPr lang="pl-PL" sz="1800" dirty="0" err="1"/>
                        <a:t>przewodzeniowa</a:t>
                      </a:r>
                      <a:r>
                        <a:rPr lang="pl-PL" sz="1800" dirty="0"/>
                        <a:t> jednostronna bez upośledzenia słuchu  po  stronie  przeciwnej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  65</a:t>
                      </a:r>
                    </a:p>
                  </a:txBody>
                  <a:tcPr marL="87612" marR="87612" marT="43806" marB="43806"/>
                </a:tc>
                <a:extLst>
                  <a:ext uri="{0D108BD9-81ED-4DB2-BD59-A6C34878D82A}">
                    <a16:rowId xmlns:a16="http://schemas.microsoft.com/office/drawing/2014/main" xmlns="" val="3715735908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r>
                        <a:rPr lang="pl-PL" sz="1800" dirty="0"/>
                        <a:t>H 90.2 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Głuchota </a:t>
                      </a:r>
                      <a:r>
                        <a:rPr lang="pl-PL" sz="1800" dirty="0" err="1"/>
                        <a:t>przewodzeniowa</a:t>
                      </a:r>
                      <a:r>
                        <a:rPr lang="pl-PL" sz="1800" dirty="0"/>
                        <a:t> nieokreślona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  35</a:t>
                      </a:r>
                    </a:p>
                  </a:txBody>
                  <a:tcPr marL="87612" marR="87612" marT="43806" marB="43806"/>
                </a:tc>
                <a:extLst>
                  <a:ext uri="{0D108BD9-81ED-4DB2-BD59-A6C34878D82A}">
                    <a16:rowId xmlns:a16="http://schemas.microsoft.com/office/drawing/2014/main" xmlns="" val="1803321511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r>
                        <a:rPr lang="pl-PL" sz="1800" dirty="0"/>
                        <a:t>H 90.3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Głuchota czuciowo-nerwowa obustronna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  15</a:t>
                      </a:r>
                    </a:p>
                  </a:txBody>
                  <a:tcPr marL="87612" marR="87612" marT="43806" marB="43806"/>
                </a:tc>
                <a:extLst>
                  <a:ext uri="{0D108BD9-81ED-4DB2-BD59-A6C34878D82A}">
                    <a16:rowId xmlns:a16="http://schemas.microsoft.com/office/drawing/2014/main" xmlns="" val="1292053183"/>
                  </a:ext>
                </a:extLst>
              </a:tr>
              <a:tr h="624521">
                <a:tc>
                  <a:txBody>
                    <a:bodyPr/>
                    <a:lstStyle/>
                    <a:p>
                      <a:r>
                        <a:rPr lang="pl-PL" sz="1800" dirty="0"/>
                        <a:t>H 90.6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Głuchota mieszana </a:t>
                      </a:r>
                      <a:r>
                        <a:rPr lang="pl-PL" sz="1800" dirty="0" err="1"/>
                        <a:t>przewodzeniowa</a:t>
                      </a:r>
                      <a:r>
                        <a:rPr lang="pl-PL" sz="1800" dirty="0"/>
                        <a:t> i  czuciowo-nerwowa obustronna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  10</a:t>
                      </a:r>
                    </a:p>
                    <a:p>
                      <a:endParaRPr lang="pl-PL" sz="1800" dirty="0"/>
                    </a:p>
                  </a:txBody>
                  <a:tcPr marL="87612" marR="87612" marT="43806" marB="43806"/>
                </a:tc>
                <a:extLst>
                  <a:ext uri="{0D108BD9-81ED-4DB2-BD59-A6C34878D82A}">
                    <a16:rowId xmlns:a16="http://schemas.microsoft.com/office/drawing/2014/main" xmlns="" val="184017740"/>
                  </a:ext>
                </a:extLst>
              </a:tr>
              <a:tr h="624521">
                <a:tc>
                  <a:txBody>
                    <a:bodyPr/>
                    <a:lstStyle/>
                    <a:p>
                      <a:r>
                        <a:rPr lang="pl-PL" sz="1800" dirty="0"/>
                        <a:t>H 90.8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Głuchota mieszana </a:t>
                      </a:r>
                      <a:r>
                        <a:rPr lang="pl-PL" sz="1800" dirty="0" err="1"/>
                        <a:t>przewodzeniowa</a:t>
                      </a:r>
                      <a:r>
                        <a:rPr lang="pl-PL" sz="1800" dirty="0"/>
                        <a:t> i  czuciowo-nerwowa nieokreślona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  20</a:t>
                      </a:r>
                    </a:p>
                  </a:txBody>
                  <a:tcPr marL="87612" marR="87612" marT="43806" marB="43806"/>
                </a:tc>
                <a:extLst>
                  <a:ext uri="{0D108BD9-81ED-4DB2-BD59-A6C34878D82A}">
                    <a16:rowId xmlns:a16="http://schemas.microsoft.com/office/drawing/2014/main" xmlns="" val="446084054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r>
                        <a:rPr lang="pl-PL" sz="1800" dirty="0"/>
                        <a:t>H 68.0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Zapalenie trąbki  słuchowej Eustachiusza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  29</a:t>
                      </a:r>
                    </a:p>
                  </a:txBody>
                  <a:tcPr marL="87612" marR="87612" marT="43806" marB="43806"/>
                </a:tc>
                <a:extLst>
                  <a:ext uri="{0D108BD9-81ED-4DB2-BD59-A6C34878D82A}">
                    <a16:rowId xmlns:a16="http://schemas.microsoft.com/office/drawing/2014/main" xmlns="" val="3046371495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r>
                        <a:rPr lang="pl-PL" sz="1800" dirty="0"/>
                        <a:t>H 68.1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Niedrożność trąbki  słuchowej Eustachiusza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  32</a:t>
                      </a:r>
                    </a:p>
                  </a:txBody>
                  <a:tcPr marL="87612" marR="87612" marT="43806" marB="43806"/>
                </a:tc>
                <a:extLst>
                  <a:ext uri="{0D108BD9-81ED-4DB2-BD59-A6C34878D82A}">
                    <a16:rowId xmlns:a16="http://schemas.microsoft.com/office/drawing/2014/main" xmlns="" val="2138457880"/>
                  </a:ext>
                </a:extLst>
              </a:tr>
              <a:tr h="356066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                                                                   razem</a:t>
                      </a:r>
                    </a:p>
                  </a:txBody>
                  <a:tcPr marL="87612" marR="87612" marT="43806" marB="43806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786   (19%)</a:t>
                      </a:r>
                    </a:p>
                  </a:txBody>
                  <a:tcPr marL="87612" marR="87612" marT="43806" marB="43806"/>
                </a:tc>
                <a:extLst>
                  <a:ext uri="{0D108BD9-81ED-4DB2-BD59-A6C34878D82A}">
                    <a16:rowId xmlns:a16="http://schemas.microsoft.com/office/drawing/2014/main" xmlns="" val="1708119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3597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53C323-F819-4793-A6DD-AB707D28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898525"/>
            <a:ext cx="11167533" cy="1325563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Analiza pacjentów Poradni  Audiologiczno-Foniatrycznej </a:t>
            </a:r>
            <a:br>
              <a:rPr lang="pl-PL" sz="3600" b="1" dirty="0"/>
            </a:br>
            <a:r>
              <a:rPr lang="pl-PL" sz="3600" b="1" dirty="0"/>
              <a:t>I-XI 2017 r. udzielono 1986 porad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001E3AE7-CD44-49B3-B5A1-DF121113E7B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26369" y="2360829"/>
          <a:ext cx="5955323" cy="355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1FEEB958-EFC5-4768-BC3A-F1C8D510611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199293" y="2259683"/>
          <a:ext cx="6389078" cy="355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2">
            <a:extLst>
              <a:ext uri="{FF2B5EF4-FFF2-40B4-BE49-F238E27FC236}">
                <a16:creationId xmlns:a16="http://schemas.microsoft.com/office/drawing/2014/main" xmlns="" id="{8A349A0F-CC71-44AF-9009-0DC4677E151B}"/>
              </a:ext>
            </a:extLst>
          </p:cNvPr>
          <p:cNvSpPr txBox="1"/>
          <p:nvPr/>
        </p:nvSpPr>
        <p:spPr>
          <a:xfrm>
            <a:off x="3944815" y="2945234"/>
            <a:ext cx="419100" cy="5306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/>
              <a:t>%</a:t>
            </a:r>
          </a:p>
        </p:txBody>
      </p:sp>
      <p:sp>
        <p:nvSpPr>
          <p:cNvPr id="12" name="pole tekstowe 2">
            <a:extLst>
              <a:ext uri="{FF2B5EF4-FFF2-40B4-BE49-F238E27FC236}">
                <a16:creationId xmlns:a16="http://schemas.microsoft.com/office/drawing/2014/main" xmlns="" id="{0B382715-8371-45C2-AC39-23CF8322B40D}"/>
              </a:ext>
            </a:extLst>
          </p:cNvPr>
          <p:cNvSpPr txBox="1"/>
          <p:nvPr/>
        </p:nvSpPr>
        <p:spPr>
          <a:xfrm>
            <a:off x="2231780" y="3583516"/>
            <a:ext cx="419100" cy="5306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2207038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AE5C89-5406-41E4-9F95-5F72DCA7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1" y="11271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Analiza porad wg  </a:t>
            </a:r>
            <a:r>
              <a:rPr lang="pl-PL" sz="3600" b="1" dirty="0" err="1"/>
              <a:t>rozpoznań</a:t>
            </a:r>
            <a:r>
              <a:rPr lang="pl-PL" sz="3600" b="1" dirty="0"/>
              <a:t> ICD 10 wśród pacjentów Poradni  Audiologiczno-Foniatrycznej  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30A70EA5-6432-44E8-A033-064AE7965C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9320658"/>
              </p:ext>
            </p:extLst>
          </p:nvPr>
        </p:nvGraphicFramePr>
        <p:xfrm>
          <a:off x="778931" y="2587655"/>
          <a:ext cx="105156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670">
                  <a:extLst>
                    <a:ext uri="{9D8B030D-6E8A-4147-A177-3AD203B41FA5}">
                      <a16:colId xmlns:a16="http://schemas.microsoft.com/office/drawing/2014/main" xmlns="" val="267135005"/>
                    </a:ext>
                  </a:extLst>
                </a:gridCol>
                <a:gridCol w="6054571">
                  <a:extLst>
                    <a:ext uri="{9D8B030D-6E8A-4147-A177-3AD203B41FA5}">
                      <a16:colId xmlns:a16="http://schemas.microsoft.com/office/drawing/2014/main" xmlns="" val="806654199"/>
                    </a:ext>
                  </a:extLst>
                </a:gridCol>
                <a:gridCol w="2822359">
                  <a:extLst>
                    <a:ext uri="{9D8B030D-6E8A-4147-A177-3AD203B41FA5}">
                      <a16:colId xmlns:a16="http://schemas.microsoft.com/office/drawing/2014/main" xmlns="" val="1915522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Kod ICD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Rozpoznanie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Ilość porad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123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H 90 , H 90.0, </a:t>
                      </a:r>
                    </a:p>
                    <a:p>
                      <a:r>
                        <a:rPr lang="pl-PL" dirty="0"/>
                        <a:t>H 90.3, H 90.4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Głuchota </a:t>
                      </a:r>
                      <a:r>
                        <a:rPr lang="pl-PL" dirty="0" err="1"/>
                        <a:t>przewodzeniowa</a:t>
                      </a:r>
                      <a:r>
                        <a:rPr lang="pl-PL" dirty="0"/>
                        <a:t> </a:t>
                      </a:r>
                    </a:p>
                    <a:p>
                      <a:r>
                        <a:rPr lang="pl-PL" dirty="0"/>
                        <a:t>Głuchota czuciowo-nerwowa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95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R 62   </a:t>
                      </a:r>
                    </a:p>
                    <a:p>
                      <a:r>
                        <a:rPr lang="pl-PL" dirty="0"/>
                        <a:t>R 62.0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  oczekiwanego prawidłowego  rozwoju  fizjologicznego</a:t>
                      </a:r>
                    </a:p>
                    <a:p>
                      <a:r>
                        <a:rPr lang="pl-PL" dirty="0"/>
                        <a:t>Opóźnienie etapów rozwoju  fizjologicznego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373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F80.  F80.1</a:t>
                      </a:r>
                    </a:p>
                    <a:p>
                      <a:r>
                        <a:rPr lang="pl-PL" dirty="0"/>
                        <a:t>F80.2,F 80.9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Specyficzne zaburzenia artykulacji. Zaburzenie ekspresji  mowy.</a:t>
                      </a:r>
                    </a:p>
                    <a:p>
                      <a:r>
                        <a:rPr lang="pl-PL" dirty="0"/>
                        <a:t>Zaburzenie rozumienia mowy Zaburzenia r. mowy nieokreślone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560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F 84. </a:t>
                      </a:r>
                    </a:p>
                    <a:p>
                      <a:r>
                        <a:rPr lang="pl-PL" dirty="0"/>
                        <a:t>F 84.0  F 84.5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Całościowe zaburzenia rozwojowe .Autyzm dziecięcy</a:t>
                      </a:r>
                    </a:p>
                    <a:p>
                      <a:r>
                        <a:rPr lang="pl-PL" dirty="0"/>
                        <a:t>Psychopatia autystyczna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248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 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Specjalne badanie przesiewowe zaburzeń wzroku  i  słuchu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992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0526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7E6D2B-7D96-47E3-9148-E3C0F708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49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Analiza porad dotyczących  niedosłuchu w Poradni  Audiologiczno- Foniatrycznej. Zestawienie wg  kodu ICD 10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6188E665-066D-4A67-80E0-D89095A2F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7407267"/>
              </p:ext>
            </p:extLst>
          </p:nvPr>
        </p:nvGraphicFramePr>
        <p:xfrm>
          <a:off x="838200" y="2756995"/>
          <a:ext cx="10515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101">
                  <a:extLst>
                    <a:ext uri="{9D8B030D-6E8A-4147-A177-3AD203B41FA5}">
                      <a16:colId xmlns:a16="http://schemas.microsoft.com/office/drawing/2014/main" xmlns="" val="116316653"/>
                    </a:ext>
                  </a:extLst>
                </a:gridCol>
                <a:gridCol w="5699464">
                  <a:extLst>
                    <a:ext uri="{9D8B030D-6E8A-4147-A177-3AD203B41FA5}">
                      <a16:colId xmlns:a16="http://schemas.microsoft.com/office/drawing/2014/main" xmlns="" val="2075823073"/>
                    </a:ext>
                  </a:extLst>
                </a:gridCol>
                <a:gridCol w="2991035">
                  <a:extLst>
                    <a:ext uri="{9D8B030D-6E8A-4147-A177-3AD203B41FA5}">
                      <a16:colId xmlns:a16="http://schemas.microsoft.com/office/drawing/2014/main" xmlns="" val="3343054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Kod ICD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Rozpoznanie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Ilość porad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664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H90.0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Głuchota </a:t>
                      </a:r>
                      <a:r>
                        <a:rPr lang="pl-PL" dirty="0" err="1"/>
                        <a:t>przewodzeniowa</a:t>
                      </a:r>
                      <a:r>
                        <a:rPr lang="pl-PL" dirty="0"/>
                        <a:t> obustronna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7867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H 90.6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Głuchota mieszana </a:t>
                      </a:r>
                      <a:r>
                        <a:rPr lang="pl-PL" dirty="0" err="1"/>
                        <a:t>przewodzeniowa</a:t>
                      </a:r>
                      <a:r>
                        <a:rPr lang="pl-PL" dirty="0"/>
                        <a:t> i czuciowo-nerwowa obustronna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 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863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H 90.2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Głuchota </a:t>
                      </a:r>
                      <a:r>
                        <a:rPr lang="pl-PL" dirty="0" err="1"/>
                        <a:t>przewodzeniowa</a:t>
                      </a:r>
                      <a:r>
                        <a:rPr lang="pl-PL" dirty="0"/>
                        <a:t> nieokreślona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  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949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H 90.3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Głuchota </a:t>
                      </a:r>
                      <a:r>
                        <a:rPr lang="pl-PL"/>
                        <a:t>czuciowo-nerwowa obustronna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902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H 90.4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Głuchota czuciowo-nerwowa  jednostronna bez upośledzenia słuchu  po  stronie przeciwnej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 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516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                                                           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861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198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610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F727F4-8A3C-43DD-B4E5-E9E22426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55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Przesiewowe badania słuchu  u  dzieci  w Polsce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388C39-EE97-4F8B-9AC2-BCD0396F4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050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/>
              <a:t>2000 – 2006r. Program  „Słyszę” -  badanie przesiewowe przeprowadzone  w wielu  ośrodkach  w kraju  przez zespół przeszkolonych  3500 osób</a:t>
            </a:r>
          </a:p>
          <a:p>
            <a:r>
              <a:rPr lang="pl-PL" sz="2400" dirty="0"/>
              <a:t>2008r.  Platforma badań zmysłów- lokalne programy  badań przesiewowych prowadzone przez Poradnie Pedagogiczno-Psychologiczne</a:t>
            </a:r>
          </a:p>
          <a:p>
            <a:r>
              <a:rPr lang="pl-PL" sz="2400" i="1" dirty="0"/>
              <a:t>„Słyszę 2010”- </a:t>
            </a:r>
            <a:r>
              <a:rPr lang="pl-PL" sz="2400" dirty="0"/>
              <a:t>audiometryczna próba tonowa dla częstotliwości 1kHz-2kHz-4kHz i  testowanie mowy  w szumie </a:t>
            </a:r>
          </a:p>
          <a:p>
            <a:r>
              <a:rPr lang="pl-PL" sz="2400" i="1" dirty="0"/>
              <a:t>„Widzę 2010” </a:t>
            </a:r>
            <a:r>
              <a:rPr lang="pl-PL" sz="2400" dirty="0"/>
              <a:t>-  test  różnicowania kontrastu,  test widzenia barwnego, test  widzenia  stereoskopowego</a:t>
            </a:r>
          </a:p>
          <a:p>
            <a:r>
              <a:rPr lang="pl-PL" sz="2400" i="1" dirty="0"/>
              <a:t>„Mówię 2010” –  </a:t>
            </a:r>
            <a:r>
              <a:rPr lang="pl-PL" sz="2400" dirty="0"/>
              <a:t>jakość i stopień  rozwoju  mowy, rejestruje patologie w zakresie mowy  dziecka</a:t>
            </a:r>
          </a:p>
          <a:p>
            <a:r>
              <a:rPr lang="pl-PL" sz="2400" dirty="0"/>
              <a:t>2011 r. Europejski Konsensus Naukowy dotyczący badań przesiewowych słuchu, wzroku i mowy u dzieci w wieku przedszkolnym i szkolnym z zastosowaniem narzędzi badawczych e-zdrowie</a:t>
            </a:r>
          </a:p>
        </p:txBody>
      </p:sp>
    </p:spTree>
    <p:extLst>
      <p:ext uri="{BB962C8B-B14F-4D97-AF65-F5344CB8AC3E}">
        <p14:creationId xmlns:p14="http://schemas.microsoft.com/office/powerpoint/2010/main" xmlns="" val="16254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DE0B7A-68BD-4CFF-A3AD-26C8DC32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568333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Niedosłuch  </a:t>
            </a:r>
            <a:r>
              <a:rPr lang="pl-PL" sz="3600" b="1" dirty="0" err="1"/>
              <a:t>przewodzeniowy</a:t>
            </a:r>
            <a:r>
              <a:rPr lang="pl-PL" sz="3600" b="1" dirty="0"/>
              <a:t> obustronny </a:t>
            </a:r>
            <a:endParaRPr lang="pl-PL" sz="3600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80F0C4AA-5EC3-4E8F-A5E2-883AE645EBD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59609" y="1598567"/>
          <a:ext cx="9294658" cy="511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83330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329B89-5108-450B-A1E5-F7D13D06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2272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Próg słuchu  w audiometrii tonalnej  H 90.0</a:t>
            </a:r>
            <a:endParaRPr lang="pl-PL" sz="36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EEFEF46-39D8-453A-97AB-7B9029856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18083"/>
            <a:ext cx="5157787" cy="674702"/>
          </a:xfrm>
        </p:spPr>
        <p:txBody>
          <a:bodyPr/>
          <a:lstStyle/>
          <a:p>
            <a:r>
              <a:rPr lang="pl-PL" dirty="0"/>
              <a:t>Pacjenci  Poradni  Laryngologicznej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xmlns="" id="{6B9989C4-C417-4844-9825-3A09ED9E47EB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48127" y="2192785"/>
          <a:ext cx="5849448" cy="430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82B9A37-2928-4240-A445-153D397CD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5" y="1378398"/>
            <a:ext cx="6046298" cy="814387"/>
          </a:xfrm>
        </p:spPr>
        <p:txBody>
          <a:bodyPr/>
          <a:lstStyle/>
          <a:p>
            <a:r>
              <a:rPr lang="pl-PL" dirty="0"/>
              <a:t>Pacjenci  Poradni  Audiologiczno-Foniatrycznej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xmlns="" id="{EFC05F25-68DD-4593-95C4-B115FDD63B4B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096000" y="2192785"/>
          <a:ext cx="5591907" cy="430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328626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41AEB1-304A-452F-99A2-A1424C74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1" y="1025551"/>
            <a:ext cx="1142556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Analiza grupy pacjentów z niedosłuchem czuciowo-nerwowym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889A7A-D770-42E2-89A6-F0DFD4236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2985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/>
              <a:t>Aparaty  słuchowe </a:t>
            </a:r>
          </a:p>
          <a:p>
            <a:pPr marL="0" indent="0">
              <a:buNone/>
            </a:pPr>
            <a:r>
              <a:rPr lang="pl-PL" dirty="0"/>
              <a:t>                   na przewodnictwo powietrzne 134  -    63 obustronne</a:t>
            </a:r>
          </a:p>
          <a:p>
            <a:pPr marL="0" indent="0">
              <a:buNone/>
            </a:pPr>
            <a:r>
              <a:rPr lang="pl-PL" dirty="0"/>
              <a:t>                                                                                          8 jednostronne</a:t>
            </a:r>
          </a:p>
          <a:p>
            <a:pPr marL="0" indent="0">
              <a:buNone/>
            </a:pPr>
            <a:r>
              <a:rPr lang="pl-PL" dirty="0"/>
              <a:t>                   system  wspomagający 18 dzieci</a:t>
            </a:r>
          </a:p>
          <a:p>
            <a:pPr marL="0" indent="0">
              <a:buNone/>
            </a:pPr>
            <a:r>
              <a:rPr lang="pl-PL" dirty="0"/>
              <a:t>                   typu CROSS                                            -     2 dzieci   </a:t>
            </a:r>
          </a:p>
          <a:p>
            <a:pPr marL="0" indent="0">
              <a:buNone/>
            </a:pPr>
            <a:r>
              <a:rPr lang="pl-PL" dirty="0"/>
              <a:t>                   na przewodnictwo  kostne                  -     1 dziecko</a:t>
            </a:r>
          </a:p>
          <a:p>
            <a:r>
              <a:rPr lang="pl-PL" dirty="0"/>
              <a:t> kwalifikacja do  Implantów Ślimakowych        -     6  dzieci</a:t>
            </a:r>
          </a:p>
          <a:p>
            <a:pPr marL="0" indent="0">
              <a:buNone/>
            </a:pPr>
            <a:r>
              <a:rPr lang="pl-PL" dirty="0"/>
              <a:t>                                                              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12279671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208DDE-F85B-4B43-8869-27C4EF73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6" y="810840"/>
            <a:ext cx="10515600" cy="1269506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/>
              <a:t>Specyficzne zaburzenia artykulacji F 80.0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F23CA99A-C813-4D7A-9C7C-4966CFE08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4230593"/>
              </p:ext>
            </p:extLst>
          </p:nvPr>
        </p:nvGraphicFramePr>
        <p:xfrm>
          <a:off x="0" y="2016369"/>
          <a:ext cx="5967046" cy="422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xmlns="" id="{A635BA73-F22C-41ED-BA44-4D0C283985F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67046" y="1967400"/>
          <a:ext cx="5967046" cy="431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11703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3F81EE95-966D-435A-967C-F7114D92F8B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18139" y="1863969"/>
          <a:ext cx="915572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313808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7E3FBC-2F8F-40CD-ABE2-8A5687D1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419"/>
            <a:ext cx="10515600" cy="1325563"/>
          </a:xfrm>
        </p:spPr>
        <p:txBody>
          <a:bodyPr>
            <a:noAutofit/>
          </a:bodyPr>
          <a:lstStyle/>
          <a:p>
            <a:r>
              <a:rPr lang="pl-PL" sz="3600" b="1" dirty="0"/>
              <a:t>Całościowe zaburzenia rozwojowe   F 84</a:t>
            </a:r>
            <a:br>
              <a:rPr lang="pl-PL" sz="3600" b="1" dirty="0"/>
            </a:br>
            <a:r>
              <a:rPr lang="pl-PL" sz="3600" b="1" dirty="0"/>
              <a:t> Autyzm dziecięcy F84.4</a:t>
            </a:r>
            <a:br>
              <a:rPr lang="pl-PL" sz="3600" b="1" dirty="0"/>
            </a:br>
            <a:endParaRPr lang="pl-PL" sz="3600" b="1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96001BA4-D0C4-441A-822B-6514440AB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1265945"/>
              </p:ext>
            </p:extLst>
          </p:nvPr>
        </p:nvGraphicFramePr>
        <p:xfrm>
          <a:off x="235527" y="1964820"/>
          <a:ext cx="5860473" cy="4332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xmlns="" id="{16BFDA6F-1C9F-43B1-B23B-08DB73CE1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9783399"/>
              </p:ext>
            </p:extLst>
          </p:nvPr>
        </p:nvGraphicFramePr>
        <p:xfrm>
          <a:off x="5737513" y="2224592"/>
          <a:ext cx="6097731" cy="387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67331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A77B52-31E0-4806-90E8-EC78915D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08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Opóźnienie etapów rozwoju fizjologicznego R62.0</a:t>
            </a:r>
            <a:br>
              <a:rPr lang="pl-PL" sz="3600" b="1" dirty="0"/>
            </a:br>
            <a:endParaRPr lang="pl-PL" sz="3600" b="1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0BA017EB-4F96-4862-8F46-4A81E86ED70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5708" y="1932028"/>
          <a:ext cx="5345723" cy="402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09F2B544-4565-4ACD-B7AC-646F84F1DA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49816" y="2100305"/>
          <a:ext cx="6342184" cy="3500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837952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CE30EA-16D8-4ED4-B17B-BDDB967F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592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7D09EB99-EE80-4A18-BB98-A1C5401B65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868474"/>
            <a:ext cx="5181600" cy="2265639"/>
          </a:xfrm>
        </p:spPr>
      </p:pic>
    </p:spTree>
    <p:extLst>
      <p:ext uri="{BB962C8B-B14F-4D97-AF65-F5344CB8AC3E}">
        <p14:creationId xmlns:p14="http://schemas.microsoft.com/office/powerpoint/2010/main" xmlns="" val="1561430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F86B0D-6B81-4AE7-8047-1CB62F81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" y="940858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Wnioski</a:t>
            </a:r>
            <a:br>
              <a:rPr lang="pl-PL" sz="3600" b="1" dirty="0"/>
            </a:br>
            <a:endParaRPr lang="pl-PL" sz="3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FD80A90-BBD6-4BE4-B34D-44F4FA61A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 populacji  wieku  dziecięcego niedosłuch  </a:t>
            </a:r>
            <a:r>
              <a:rPr lang="pl-PL" dirty="0" err="1"/>
              <a:t>przewodzeniowy</a:t>
            </a:r>
            <a:r>
              <a:rPr lang="pl-PL" dirty="0"/>
              <a:t>  dominuje wśród różnego  rodzaju zaburzeń słuchu. </a:t>
            </a:r>
          </a:p>
          <a:p>
            <a:r>
              <a:rPr lang="pl-PL" dirty="0"/>
              <a:t>Najczęściej  niedosłuch  </a:t>
            </a:r>
            <a:r>
              <a:rPr lang="pl-PL" dirty="0" err="1"/>
              <a:t>przewodzeniowy</a:t>
            </a:r>
            <a:r>
              <a:rPr lang="pl-PL" dirty="0"/>
              <a:t>  występuje w grupie dzieci  w wieku od 4 – 7 roku życia.</a:t>
            </a:r>
          </a:p>
          <a:p>
            <a:r>
              <a:rPr lang="pl-PL" dirty="0"/>
              <a:t>W populacji  wieku  dziecięcego i  młodzieży  chłopcy  chorują częściej.</a:t>
            </a:r>
          </a:p>
          <a:p>
            <a:r>
              <a:rPr lang="pl-PL" dirty="0"/>
              <a:t>Różnego  rodzaju  zaburzenia artykulacyjne występują częściej  u  chłopców.</a:t>
            </a:r>
          </a:p>
          <a:p>
            <a:r>
              <a:rPr lang="pl-PL" dirty="0"/>
              <a:t>Niedosłuch  </a:t>
            </a:r>
            <a:r>
              <a:rPr lang="pl-PL" dirty="0" err="1"/>
              <a:t>przewodzeniowy</a:t>
            </a:r>
            <a:r>
              <a:rPr lang="pl-PL" dirty="0"/>
              <a:t>  lekkiego  stopnia  może pozostawać  niezauważony  przez otoczenie dziecka.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7407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E8803C-8509-4817-8389-82BF27E4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023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Badania przesiewowe – wstępne analizy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F901B3C-D165-4D5D-AB49-4417D2F3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75"/>
            <a:ext cx="10515600" cy="4351338"/>
          </a:xfrm>
        </p:spPr>
        <p:txBody>
          <a:bodyPr/>
          <a:lstStyle/>
          <a:p>
            <a:r>
              <a:rPr lang="pl-PL" dirty="0"/>
              <a:t>Co  </a:t>
            </a:r>
            <a:r>
              <a:rPr lang="pl-PL" b="1" dirty="0"/>
              <a:t>5</a:t>
            </a:r>
            <a:r>
              <a:rPr lang="pl-PL" dirty="0"/>
              <a:t>-te dziecko różnego  rodzaju  zaburzenia słuchu</a:t>
            </a:r>
          </a:p>
          <a:p>
            <a:r>
              <a:rPr lang="pl-PL" dirty="0"/>
              <a:t>U </a:t>
            </a:r>
            <a:r>
              <a:rPr lang="pl-PL" b="1" dirty="0"/>
              <a:t>10%</a:t>
            </a:r>
            <a:r>
              <a:rPr lang="pl-PL" dirty="0"/>
              <a:t> badanych  - nieprawidłowy audiogram,  w tej  grupie 40% zaburzenia obustronne</a:t>
            </a:r>
          </a:p>
          <a:p>
            <a:r>
              <a:rPr lang="pl-PL" b="1" dirty="0"/>
              <a:t>&gt; 60% </a:t>
            </a:r>
            <a:r>
              <a:rPr lang="pl-PL" dirty="0"/>
              <a:t>rodziców nie obserwowało zaburzeń  słuchu  u swojego  dziecka</a:t>
            </a:r>
          </a:p>
          <a:p>
            <a:r>
              <a:rPr lang="pl-PL" b="1" dirty="0"/>
              <a:t>33%</a:t>
            </a:r>
            <a:r>
              <a:rPr lang="pl-PL" dirty="0"/>
              <a:t> zgłasza różnego  rodzaju  stałe bądź okresowe szumy uszne</a:t>
            </a:r>
          </a:p>
          <a:p>
            <a:r>
              <a:rPr lang="pl-PL" dirty="0"/>
              <a:t>Co  </a:t>
            </a:r>
            <a:r>
              <a:rPr lang="pl-PL" b="1" dirty="0"/>
              <a:t>3</a:t>
            </a:r>
            <a:r>
              <a:rPr lang="pl-PL" dirty="0"/>
              <a:t>- </a:t>
            </a:r>
            <a:r>
              <a:rPr lang="pl-PL" dirty="0" err="1"/>
              <a:t>cie</a:t>
            </a:r>
            <a:r>
              <a:rPr lang="pl-PL" dirty="0"/>
              <a:t> dziecko  ma problemy  ze wzrokiem</a:t>
            </a:r>
          </a:p>
          <a:p>
            <a:r>
              <a:rPr lang="pl-PL" dirty="0"/>
              <a:t>Co  </a:t>
            </a:r>
            <a:r>
              <a:rPr lang="pl-PL" b="1" dirty="0"/>
              <a:t>4</a:t>
            </a:r>
            <a:r>
              <a:rPr lang="pl-PL" dirty="0"/>
              <a:t>-te dziecko  ma zaburzenia artykulacji </a:t>
            </a:r>
          </a:p>
        </p:txBody>
      </p:sp>
    </p:spTree>
    <p:extLst>
      <p:ext uri="{BB962C8B-B14F-4D97-AF65-F5344CB8AC3E}">
        <p14:creationId xmlns:p14="http://schemas.microsoft.com/office/powerpoint/2010/main" xmlns="" val="142298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2E0062A-FDCE-49FE-B335-486C90292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System Zintegrowanej Operacji  Komunikacyjnej  „SZOK”</a:t>
            </a:r>
          </a:p>
          <a:p>
            <a:pPr marL="0" indent="0">
              <a:buNone/>
            </a:pPr>
            <a:r>
              <a:rPr lang="pl-PL" dirty="0"/>
              <a:t>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                Ogólnopolska Karta Przesiewowa Pacjenta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                         Centrum Badań Przesiewowych</a:t>
            </a:r>
          </a:p>
        </p:txBody>
      </p:sp>
    </p:spTree>
    <p:extLst>
      <p:ext uri="{BB962C8B-B14F-4D97-AF65-F5344CB8AC3E}">
        <p14:creationId xmlns:p14="http://schemas.microsoft.com/office/powerpoint/2010/main" xmlns="" val="429007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86746E-6990-45A1-B505-EF8F203F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622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Przesiewowe badania słuchu  u noworodków 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113E6FB-20B5-4724-B7D8-327ACECD5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0061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/>
              <a:t> 2002 r. Pogram Powszechnych  Przesiewowych Badań Słuchu  u  Noworodków *</a:t>
            </a:r>
          </a:p>
          <a:p>
            <a:r>
              <a:rPr lang="pl-PL" dirty="0"/>
              <a:t>Wdrożenie wczesnej  diagnostyki ( do  3 m ż.)</a:t>
            </a:r>
          </a:p>
          <a:p>
            <a:r>
              <a:rPr lang="pl-PL" dirty="0"/>
              <a:t>Wdrożenie wczesnej  rehabilitacji  słuchu ( do  6 m ż.)</a:t>
            </a:r>
          </a:p>
          <a:p>
            <a:endParaRPr lang="pl-PL" dirty="0"/>
          </a:p>
          <a:p>
            <a:r>
              <a:rPr lang="pl-PL" sz="1700" dirty="0"/>
              <a:t>* </a:t>
            </a:r>
            <a:r>
              <a:rPr lang="pl-PL" sz="1700" i="1" dirty="0"/>
              <a:t>The </a:t>
            </a:r>
            <a:r>
              <a:rPr lang="pl-PL" sz="1700" i="1" dirty="0" err="1"/>
              <a:t>risk</a:t>
            </a:r>
            <a:r>
              <a:rPr lang="pl-PL" sz="1700" i="1" dirty="0"/>
              <a:t> </a:t>
            </a:r>
            <a:r>
              <a:rPr lang="pl-PL" sz="1700" i="1" dirty="0" err="1"/>
              <a:t>factor</a:t>
            </a:r>
            <a:r>
              <a:rPr lang="pl-PL" sz="1700" i="1" dirty="0"/>
              <a:t> profile of </a:t>
            </a:r>
            <a:r>
              <a:rPr lang="pl-PL" sz="1700" i="1" dirty="0" err="1"/>
              <a:t>children</a:t>
            </a:r>
            <a:r>
              <a:rPr lang="pl-PL" sz="1700" i="1" dirty="0"/>
              <a:t> </a:t>
            </a:r>
            <a:r>
              <a:rPr lang="pl-PL" sz="1700" i="1" dirty="0" err="1"/>
              <a:t>coverered</a:t>
            </a:r>
            <a:r>
              <a:rPr lang="pl-PL" sz="1700" i="1" dirty="0"/>
              <a:t> by  the </a:t>
            </a:r>
            <a:r>
              <a:rPr lang="pl-PL" sz="1700" i="1" dirty="0" err="1"/>
              <a:t>Polish</a:t>
            </a:r>
            <a:r>
              <a:rPr lang="pl-PL" sz="1700" i="1" dirty="0"/>
              <a:t> </a:t>
            </a:r>
            <a:r>
              <a:rPr lang="pl-PL" sz="1700" i="1" dirty="0" err="1"/>
              <a:t>universal</a:t>
            </a:r>
            <a:r>
              <a:rPr lang="pl-PL" sz="1700" i="1" dirty="0"/>
              <a:t>  </a:t>
            </a:r>
            <a:r>
              <a:rPr lang="pl-PL" sz="1700" i="1" dirty="0" err="1"/>
              <a:t>neonatal</a:t>
            </a:r>
            <a:r>
              <a:rPr lang="pl-PL" sz="1700" i="1" dirty="0"/>
              <a:t> </a:t>
            </a:r>
            <a:r>
              <a:rPr lang="pl-PL" sz="1700" i="1" dirty="0" err="1"/>
              <a:t>hearing</a:t>
            </a:r>
            <a:r>
              <a:rPr lang="pl-PL" sz="1700" i="1" dirty="0"/>
              <a:t> screening program  and </a:t>
            </a:r>
            <a:r>
              <a:rPr lang="pl-PL" sz="1700" i="1" dirty="0" err="1"/>
              <a:t>its</a:t>
            </a:r>
            <a:r>
              <a:rPr lang="pl-PL" sz="1700" i="1" dirty="0"/>
              <a:t> </a:t>
            </a:r>
            <a:r>
              <a:rPr lang="pl-PL" sz="1700" i="1" dirty="0" err="1"/>
              <a:t>impact</a:t>
            </a:r>
            <a:r>
              <a:rPr lang="pl-PL" sz="1700" i="1" dirty="0"/>
              <a:t> on  </a:t>
            </a:r>
            <a:r>
              <a:rPr lang="pl-PL" sz="1700" i="1" dirty="0" err="1"/>
              <a:t>hearing</a:t>
            </a:r>
            <a:r>
              <a:rPr lang="pl-PL" sz="1700" i="1" dirty="0"/>
              <a:t> </a:t>
            </a:r>
            <a:r>
              <a:rPr lang="pl-PL" sz="1700" i="1" dirty="0" err="1"/>
              <a:t>loss</a:t>
            </a:r>
            <a:r>
              <a:rPr lang="pl-PL" sz="1700" i="1" dirty="0"/>
              <a:t> </a:t>
            </a:r>
            <a:r>
              <a:rPr lang="pl-PL" sz="1700" i="1" dirty="0" err="1"/>
              <a:t>incidence</a:t>
            </a:r>
            <a:r>
              <a:rPr lang="pl-PL" sz="1700" i="1" dirty="0"/>
              <a:t>. Wróbel M., </a:t>
            </a:r>
            <a:r>
              <a:rPr lang="pl-PL" sz="1700" i="1" dirty="0" err="1"/>
              <a:t>Greczka</a:t>
            </a:r>
            <a:r>
              <a:rPr lang="pl-PL" sz="1700" i="1" dirty="0"/>
              <a:t> G., Szyfter  W. : </a:t>
            </a:r>
            <a:r>
              <a:rPr lang="pl-PL" sz="1700" i="1" dirty="0" err="1"/>
              <a:t>Int</a:t>
            </a:r>
            <a:r>
              <a:rPr lang="pl-PL" sz="1700" i="1" dirty="0"/>
              <a:t> J </a:t>
            </a:r>
            <a:r>
              <a:rPr lang="pl-PL" sz="1700" i="1" dirty="0" err="1"/>
              <a:t>Pediatr</a:t>
            </a:r>
            <a:r>
              <a:rPr lang="pl-PL" sz="1700" i="1" dirty="0"/>
              <a:t> Otorhinolaryngol.2014, 78 (2), 209-213</a:t>
            </a:r>
          </a:p>
        </p:txBody>
      </p:sp>
    </p:spTree>
    <p:extLst>
      <p:ext uri="{BB962C8B-B14F-4D97-AF65-F5344CB8AC3E}">
        <p14:creationId xmlns:p14="http://schemas.microsoft.com/office/powerpoint/2010/main" xmlns="" val="350459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710267" y="274638"/>
          <a:ext cx="8889999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992314" y="1600200"/>
          <a:ext cx="8218487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 rot="-5400000">
            <a:off x="9929813" y="6146801"/>
            <a:ext cx="1076325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pl-PL" sz="1200">
                <a:latin typeface="Franklin Gothic Book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xmlns="" val="4286737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2415</Words>
  <Application>Microsoft Office PowerPoint</Application>
  <PresentationFormat>Niestandardowy</PresentationFormat>
  <Paragraphs>396</Paragraphs>
  <Slides>58</Slides>
  <Notes>7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58</vt:i4>
      </vt:variant>
    </vt:vector>
  </HeadingPairs>
  <TitlesOfParts>
    <vt:vector size="61" baseType="lpstr">
      <vt:lpstr>Motyw pakietu Office</vt:lpstr>
      <vt:lpstr>Obraz - mapa bitowa</vt:lpstr>
      <vt:lpstr>Acrobat Document</vt:lpstr>
      <vt:lpstr>Zaburzenia słuchu i mowy u dzieci z województwa łódzkiego</vt:lpstr>
      <vt:lpstr>Zaburzenie funkcjonowania narządów zmysłów</vt:lpstr>
      <vt:lpstr>Badania przesiewowe</vt:lpstr>
      <vt:lpstr> Przesiewowe badanie słuchu</vt:lpstr>
      <vt:lpstr>Przesiewowe badania słuchu  u  dzieci  w Polsce </vt:lpstr>
      <vt:lpstr>Badania przesiewowe – wstępne analizy</vt:lpstr>
      <vt:lpstr>Slajd 7</vt:lpstr>
      <vt:lpstr>Przesiewowe badania słuchu  u noworodków  w Polsce</vt:lpstr>
      <vt:lpstr>Slajd 9</vt:lpstr>
      <vt:lpstr>Slajd 10</vt:lpstr>
      <vt:lpstr>Powszechne Przesiewowe Badania Słuchu u Noworodków – czynniki ryzyka uszkodzenia słuchu</vt:lpstr>
      <vt:lpstr>Metody stosowane w badaniach  przesiewowych  słuchu  u  noworodków</vt:lpstr>
      <vt:lpstr>Slajd 13</vt:lpstr>
      <vt:lpstr>Emisja otoakustyczna (OAE)</vt:lpstr>
      <vt:lpstr>Przestrzenna lokalizacja częstotliwości (tonalna) na błonie podstawnej przewodu ślimakowego</vt:lpstr>
      <vt:lpstr>Otoemisja akustyczna (OAE)</vt:lpstr>
      <vt:lpstr>Otoemisja akustyczna (OAE)</vt:lpstr>
      <vt:lpstr>U noworodków:   </vt:lpstr>
      <vt:lpstr>Slajd 19</vt:lpstr>
      <vt:lpstr>Slajd 20</vt:lpstr>
      <vt:lpstr>Potencjały słuchowe wywołane</vt:lpstr>
      <vt:lpstr>Slajd 22</vt:lpstr>
      <vt:lpstr>Slajd 23</vt:lpstr>
      <vt:lpstr>Slajd 24</vt:lpstr>
      <vt:lpstr>Slajd 25</vt:lpstr>
      <vt:lpstr>Slajd 26</vt:lpstr>
      <vt:lpstr>Możliwości i cele oceny rozwoju dziecka</vt:lpstr>
      <vt:lpstr>Zależność rozwoju mowy od stanu słuchu                                                                                                                     </vt:lpstr>
      <vt:lpstr>Zależność rozwoju mowy od stanu słuchu c.d.</vt:lpstr>
      <vt:lpstr>Stopień ubytku słuchu  (wg Międzynarodowego Biura Audiofonologii)</vt:lpstr>
      <vt:lpstr>Odbiór mowy</vt:lpstr>
      <vt:lpstr>Wpływ niedosłuchu przewodzeniowego  na jakość mowy</vt:lpstr>
      <vt:lpstr>Wpływ niedosłuchu odbiorczego na rozwój mowy</vt:lpstr>
      <vt:lpstr>Okres prelingwalny-  głębokie upośledzenie słuchu</vt:lpstr>
      <vt:lpstr>Okres perylingwalny-  głębokie upośledzenie słuchu </vt:lpstr>
      <vt:lpstr>Okres perylingwalny c.d.</vt:lpstr>
      <vt:lpstr>Dyslalia audiogenna-  głębokie upośledzenie słuchu</vt:lpstr>
      <vt:lpstr>Dyslalia audiogenna c. d.</vt:lpstr>
      <vt:lpstr>Dysfonia audiogenna</vt:lpstr>
      <vt:lpstr>Przyczyny dyslalii</vt:lpstr>
      <vt:lpstr>Dyslalia rozwojowa</vt:lpstr>
      <vt:lpstr>Przedłużone zaburzenia artykulacji- czynniki predysponujące</vt:lpstr>
      <vt:lpstr>Utworzenie grup badawczych</vt:lpstr>
      <vt:lpstr>Wyniki badania laryngologicznego</vt:lpstr>
      <vt:lpstr>Analiza pacjentów Poradni Laryngologicznej –  I –XI 2017 r udzielono 4167 porad </vt:lpstr>
      <vt:lpstr>Statystyka rozpoznań dotyczących niedosłuchu w Poradni  Laryngologicznej  Zestawienie wg kodu ICD 10 </vt:lpstr>
      <vt:lpstr>Analiza pacjentów Poradni  Audiologiczno-Foniatrycznej  I-XI 2017 r. udzielono 1986 porad</vt:lpstr>
      <vt:lpstr>Analiza porad wg  rozpoznań ICD 10 wśród pacjentów Poradni  Audiologiczno-Foniatrycznej   </vt:lpstr>
      <vt:lpstr>Analiza porad dotyczących  niedosłuchu w Poradni  Audiologiczno- Foniatrycznej. Zestawienie wg  kodu ICD 10</vt:lpstr>
      <vt:lpstr>Niedosłuch  przewodzeniowy obustronny </vt:lpstr>
      <vt:lpstr>Próg słuchu  w audiometrii tonalnej  H 90.0</vt:lpstr>
      <vt:lpstr>Analiza grupy pacjentów z niedosłuchem czuciowo-nerwowym </vt:lpstr>
      <vt:lpstr> Specyficzne zaburzenia artykulacji F 80.0 </vt:lpstr>
      <vt:lpstr>Slajd 54</vt:lpstr>
      <vt:lpstr>Całościowe zaburzenia rozwojowe   F 84  Autyzm dziecięcy F84.4 </vt:lpstr>
      <vt:lpstr>Opóźnienie etapów rozwoju fizjologicznego R62.0 </vt:lpstr>
      <vt:lpstr>Slajd 57</vt:lpstr>
      <vt:lpstr>Wnioski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Zaburzenia słuchu  i  mowy</dc:title>
  <dc:creator>Malgorzata Malicka</dc:creator>
  <cp:lastModifiedBy>MAGGY</cp:lastModifiedBy>
  <cp:revision>38</cp:revision>
  <dcterms:created xsi:type="dcterms:W3CDTF">2017-12-10T14:15:07Z</dcterms:created>
  <dcterms:modified xsi:type="dcterms:W3CDTF">2017-12-10T22:01:43Z</dcterms:modified>
</cp:coreProperties>
</file>