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57" r:id="rId3"/>
    <p:sldId id="273" r:id="rId4"/>
    <p:sldId id="283" r:id="rId5"/>
    <p:sldId id="274" r:id="rId6"/>
    <p:sldId id="276" r:id="rId7"/>
    <p:sldId id="277" r:id="rId8"/>
    <p:sldId id="279" r:id="rId9"/>
    <p:sldId id="278" r:id="rId10"/>
    <p:sldId id="280" r:id="rId11"/>
    <p:sldId id="268" r:id="rId12"/>
    <p:sldId id="284" r:id="rId13"/>
    <p:sldId id="285" r:id="rId14"/>
    <p:sldId id="286" r:id="rId15"/>
    <p:sldId id="287" r:id="rId16"/>
    <p:sldId id="288" r:id="rId17"/>
    <p:sldId id="289" r:id="rId18"/>
    <p:sldId id="290" r:id="rId1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>
      <p:cViewPr varScale="1">
        <p:scale>
          <a:sx n="106" d="100"/>
          <a:sy n="106" d="100"/>
        </p:scale>
        <p:origin x="17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65812-0C10-4CC3-9D31-B79BFD79B405}" type="datetimeFigureOut">
              <a:rPr lang="pl-PL" smtClean="0"/>
              <a:t>08.12.2017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AF799-37FA-4170-A081-30FBD360F6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128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5F8FEC7-C9EA-4F8F-967D-0CDA7F312C60}" type="datetimeFigureOut">
              <a:rPr lang="pl-PL" smtClean="0"/>
              <a:pPr/>
              <a:t>08.12.2017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848966-AA37-4ADE-8F97-2971D29198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565046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ZABURZENIA  MOWY                U  DZIECI  Z  WOJEWÓDZTWA  ŁÓDZKIEGO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3284984"/>
            <a:ext cx="7406640" cy="2808312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                             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   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                                 dr Ewa </a:t>
            </a:r>
            <a:r>
              <a:rPr lang="pl-PL" dirty="0" err="1" smtClean="0">
                <a:solidFill>
                  <a:srgbClr val="002060"/>
                </a:solidFill>
              </a:rPr>
              <a:t>Bielenda-Mazur</a:t>
            </a:r>
            <a:endParaRPr lang="pl-PL" dirty="0" smtClean="0">
              <a:solidFill>
                <a:srgbClr val="002060"/>
              </a:solidFill>
            </a:endParaRPr>
          </a:p>
          <a:p>
            <a:r>
              <a:rPr lang="pl-PL" dirty="0" smtClean="0">
                <a:solidFill>
                  <a:srgbClr val="002060"/>
                </a:solidFill>
              </a:rPr>
              <a:t>                                 dr Alicja Kabała</a:t>
            </a:r>
            <a:endParaRPr lang="pl-PL" dirty="0">
              <a:solidFill>
                <a:srgbClr val="00206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894664"/>
            <a:ext cx="6667832" cy="54045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</a:rPr>
              <a:t>Zaburzenia mowy</a:t>
            </a:r>
            <a:endParaRPr lang="pl-PL" sz="30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905744"/>
            <a:ext cx="7498080" cy="4259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500" dirty="0" smtClean="0">
              <a:solidFill>
                <a:srgbClr val="002060"/>
              </a:solidFill>
            </a:endParaRPr>
          </a:p>
          <a:p>
            <a:r>
              <a:rPr lang="pl-PL" sz="2500" dirty="0">
                <a:solidFill>
                  <a:srgbClr val="002060"/>
                </a:solidFill>
              </a:rPr>
              <a:t>Wyniki przeprowadzonych badań ujawniły, że 59,9% </a:t>
            </a:r>
            <a:r>
              <a:rPr lang="pl-PL" sz="2500" dirty="0" smtClean="0">
                <a:solidFill>
                  <a:srgbClr val="002060"/>
                </a:solidFill>
              </a:rPr>
              <a:t>dzieci przejawia </a:t>
            </a:r>
            <a:r>
              <a:rPr lang="pl-PL" sz="2500" dirty="0">
                <a:solidFill>
                  <a:srgbClr val="002060"/>
                </a:solidFill>
              </a:rPr>
              <a:t>różnego rodzaju trudności </a:t>
            </a:r>
            <a:r>
              <a:rPr lang="pl-PL" sz="2500" dirty="0" smtClean="0">
                <a:solidFill>
                  <a:srgbClr val="002060"/>
                </a:solidFill>
              </a:rPr>
              <a:t>językowe.</a:t>
            </a:r>
          </a:p>
          <a:p>
            <a:endParaRPr lang="pl-PL" sz="2500" dirty="0" smtClean="0">
              <a:solidFill>
                <a:srgbClr val="002060"/>
              </a:solidFill>
            </a:endParaRPr>
          </a:p>
          <a:p>
            <a:r>
              <a:rPr lang="pl-PL" sz="2500" dirty="0" smtClean="0">
                <a:solidFill>
                  <a:srgbClr val="002060"/>
                </a:solidFill>
              </a:rPr>
              <a:t>Podobne </a:t>
            </a:r>
            <a:r>
              <a:rPr lang="pl-PL" sz="2500" dirty="0">
                <a:solidFill>
                  <a:srgbClr val="002060"/>
                </a:solidFill>
              </a:rPr>
              <a:t>trudności przejawiają dzieci w różnych rejonach Polski, także w województwie </a:t>
            </a:r>
            <a:r>
              <a:rPr lang="pl-PL" sz="2500" dirty="0" smtClean="0">
                <a:solidFill>
                  <a:srgbClr val="002060"/>
                </a:solidFill>
              </a:rPr>
              <a:t>łódzkim.</a:t>
            </a:r>
          </a:p>
          <a:p>
            <a:endParaRPr lang="pl-PL" sz="2500" baseline="30000" dirty="0">
              <a:solidFill>
                <a:srgbClr val="002060"/>
              </a:solidFill>
            </a:endParaRPr>
          </a:p>
          <a:p>
            <a:pPr marL="82296" indent="0">
              <a:spcBef>
                <a:spcPts val="0"/>
              </a:spcBef>
              <a:buNone/>
            </a:pPr>
            <a:r>
              <a:rPr lang="pl-PL" sz="2000" baseline="30000" dirty="0" smtClean="0">
                <a:solidFill>
                  <a:srgbClr val="002060"/>
                </a:solidFill>
              </a:rPr>
              <a:t>E</a:t>
            </a:r>
            <a:r>
              <a:rPr lang="pl-PL" sz="2000" baseline="30000" dirty="0">
                <a:solidFill>
                  <a:srgbClr val="002060"/>
                </a:solidFill>
              </a:rPr>
              <a:t>. Jeżewska-Krasnodębska, </a:t>
            </a:r>
            <a:r>
              <a:rPr lang="pl-PL" sz="2000" i="1" baseline="30000" dirty="0">
                <a:solidFill>
                  <a:srgbClr val="002060"/>
                </a:solidFill>
              </a:rPr>
              <a:t>Obwodowe uwarunkowania zaburzeń artykulacji spółgłosek u dzieci 7-letnich, </a:t>
            </a:r>
            <a:r>
              <a:rPr lang="pl-PL" sz="2000" i="1" baseline="30000" dirty="0" smtClean="0">
                <a:solidFill>
                  <a:srgbClr val="002060"/>
                </a:solidFill>
              </a:rPr>
              <a:t>      </a:t>
            </a:r>
            <a:r>
              <a:rPr lang="pl-PL" sz="2000" baseline="30000" dirty="0" smtClean="0">
                <a:solidFill>
                  <a:srgbClr val="002060"/>
                </a:solidFill>
              </a:rPr>
              <a:t>w</a:t>
            </a:r>
            <a:r>
              <a:rPr lang="pl-PL" sz="2000" baseline="30000" dirty="0">
                <a:solidFill>
                  <a:srgbClr val="002060"/>
                </a:solidFill>
              </a:rPr>
              <a:t>: „Nowa Logopedia”, t. 2, Kraków 2011.</a:t>
            </a:r>
            <a:endParaRPr lang="pl-PL" sz="2000" dirty="0">
              <a:solidFill>
                <a:srgbClr val="002060"/>
              </a:solidFill>
            </a:endParaRPr>
          </a:p>
          <a:p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398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Zaburzenia mowy występujące u dzieci rozpoczynających edukację szkolną: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pl-PL" sz="2500" dirty="0" smtClean="0"/>
          </a:p>
          <a:p>
            <a:r>
              <a:rPr lang="pl-PL" sz="2500" dirty="0" smtClean="0">
                <a:solidFill>
                  <a:srgbClr val="002060"/>
                </a:solidFill>
              </a:rPr>
              <a:t>opóźniony proces nabywania podsystemu fonetyczno-fonologicznego;</a:t>
            </a:r>
          </a:p>
          <a:p>
            <a:r>
              <a:rPr lang="pl-PL" sz="2500" dirty="0">
                <a:solidFill>
                  <a:srgbClr val="002060"/>
                </a:solidFill>
              </a:rPr>
              <a:t>wady wymowy:</a:t>
            </a:r>
          </a:p>
          <a:p>
            <a:pPr>
              <a:buNone/>
            </a:pPr>
            <a:r>
              <a:rPr lang="pl-PL" sz="2500" dirty="0">
                <a:solidFill>
                  <a:srgbClr val="002060"/>
                </a:solidFill>
              </a:rPr>
              <a:t>    - seplenienie</a:t>
            </a:r>
          </a:p>
          <a:p>
            <a:pPr>
              <a:buNone/>
            </a:pPr>
            <a:r>
              <a:rPr lang="pl-PL" sz="2500" dirty="0">
                <a:solidFill>
                  <a:srgbClr val="002060"/>
                </a:solidFill>
              </a:rPr>
              <a:t>    - deformacje głosek </a:t>
            </a:r>
            <a:r>
              <a:rPr lang="pl-PL" sz="2500" dirty="0" smtClean="0">
                <a:solidFill>
                  <a:srgbClr val="002060"/>
                </a:solidFill>
              </a:rPr>
              <a:t>dziąsłowych</a:t>
            </a:r>
            <a:endParaRPr lang="pl-PL" sz="25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2500" dirty="0">
                <a:solidFill>
                  <a:srgbClr val="002060"/>
                </a:solidFill>
              </a:rPr>
              <a:t>    - wymowa bezdźwięczna</a:t>
            </a:r>
          </a:p>
          <a:p>
            <a:pPr>
              <a:buNone/>
            </a:pPr>
            <a:r>
              <a:rPr lang="pl-PL" sz="2500" dirty="0">
                <a:solidFill>
                  <a:srgbClr val="002060"/>
                </a:solidFill>
              </a:rPr>
              <a:t>    - </a:t>
            </a:r>
            <a:r>
              <a:rPr lang="pl-PL" sz="2500" dirty="0" smtClean="0">
                <a:solidFill>
                  <a:srgbClr val="002060"/>
                </a:solidFill>
              </a:rPr>
              <a:t>zaburzenia </a:t>
            </a:r>
            <a:r>
              <a:rPr lang="pl-PL" sz="2500" dirty="0">
                <a:solidFill>
                  <a:srgbClr val="002060"/>
                </a:solidFill>
              </a:rPr>
              <a:t>płynności </a:t>
            </a:r>
            <a:r>
              <a:rPr lang="pl-PL" sz="2500" dirty="0" smtClean="0">
                <a:solidFill>
                  <a:srgbClr val="002060"/>
                </a:solidFill>
              </a:rPr>
              <a:t>mowy;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 smtClean="0">
                <a:solidFill>
                  <a:srgbClr val="002060"/>
                </a:solidFill>
              </a:rPr>
              <a:t>alalia </a:t>
            </a:r>
            <a:r>
              <a:rPr lang="pl-PL" sz="2500" dirty="0">
                <a:solidFill>
                  <a:srgbClr val="002060"/>
                </a:solidFill>
              </a:rPr>
              <a:t>(SLI),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>
                <a:solidFill>
                  <a:srgbClr val="002060"/>
                </a:solidFill>
              </a:rPr>
              <a:t>afazja </a:t>
            </a:r>
            <a:r>
              <a:rPr lang="pl-PL" sz="2500" dirty="0" smtClean="0">
                <a:solidFill>
                  <a:srgbClr val="002060"/>
                </a:solidFill>
              </a:rPr>
              <a:t>dziecięca.    </a:t>
            </a:r>
            <a:endParaRPr lang="pl-PL" sz="2500" dirty="0">
              <a:solidFill>
                <a:srgbClr val="002060"/>
              </a:solidFill>
            </a:endParaRPr>
          </a:p>
          <a:p>
            <a:endParaRPr lang="pl-PL" sz="25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l-PL" sz="25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523851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Zaburzenia mowy występujące u dzieci rozpoczynających edukację szkolną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 smtClean="0">
                <a:solidFill>
                  <a:srgbClr val="002060"/>
                </a:solidFill>
              </a:rPr>
              <a:t>Podstawą wielu trudności językowych są </a:t>
            </a:r>
            <a:r>
              <a:rPr lang="pl-PL" sz="2500" dirty="0">
                <a:solidFill>
                  <a:srgbClr val="002060"/>
                </a:solidFill>
              </a:rPr>
              <a:t>deficyty </a:t>
            </a:r>
            <a:r>
              <a:rPr lang="pl-PL" sz="2500" dirty="0" smtClean="0">
                <a:solidFill>
                  <a:srgbClr val="002060"/>
                </a:solidFill>
              </a:rPr>
              <a:t>słuchowego oraz sekwencyjnego przetwarzania informacji.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 smtClean="0">
                <a:solidFill>
                  <a:srgbClr val="002060"/>
                </a:solidFill>
              </a:rPr>
              <a:t>Problemy w zakresie wymowy mają źródło między innymi w zaburzonych czynnościach fizjologicznych   w obrębie aparatu  artykulacyjnego.</a:t>
            </a:r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917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Diagnoza trudności - sens działań przesiewowych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pl-PL" sz="25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Wyłonienie grupy dzieci, których kompetencje językowe w zakresie któregokolwiek z podsystemów języka (fonetyczno-fonologicznego, semantyczno-leksykalnego, morfologicznego czy składniowego) są obniżone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w stosunku do kompetencji oczekiwanych na danym etapie rozwoju.</a:t>
            </a:r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23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Znaczenie działań terapeutycznych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500" dirty="0">
                <a:solidFill>
                  <a:srgbClr val="002060"/>
                </a:solidFill>
              </a:rPr>
              <a:t>Wyrównanie szans edukacyjnych dzięki:</a:t>
            </a:r>
          </a:p>
          <a:p>
            <a:r>
              <a:rPr lang="pl-PL" sz="2500" dirty="0">
                <a:solidFill>
                  <a:srgbClr val="002060"/>
                </a:solidFill>
              </a:rPr>
              <a:t>podniesieniu sprawności przetwarzania </a:t>
            </a:r>
            <a:r>
              <a:rPr lang="pl-PL" sz="2500" dirty="0" smtClean="0">
                <a:solidFill>
                  <a:srgbClr val="002060"/>
                </a:solidFill>
              </a:rPr>
              <a:t>słuchowego </a:t>
            </a:r>
          </a:p>
          <a:p>
            <a:pPr marL="82296" indent="0">
              <a:buNone/>
            </a:pPr>
            <a:r>
              <a:rPr lang="pl-PL" sz="2500" dirty="0">
                <a:solidFill>
                  <a:srgbClr val="002060"/>
                </a:solidFill>
              </a:rPr>
              <a:t> </a:t>
            </a:r>
            <a:r>
              <a:rPr lang="pl-PL" sz="2500" dirty="0" smtClean="0">
                <a:solidFill>
                  <a:srgbClr val="002060"/>
                </a:solidFill>
              </a:rPr>
              <a:t>  i </a:t>
            </a:r>
            <a:r>
              <a:rPr lang="pl-PL" sz="2500" dirty="0">
                <a:solidFill>
                  <a:srgbClr val="002060"/>
                </a:solidFill>
              </a:rPr>
              <a:t>wzrokowego;</a:t>
            </a:r>
          </a:p>
          <a:p>
            <a:r>
              <a:rPr lang="pl-PL" sz="2500" dirty="0" smtClean="0">
                <a:solidFill>
                  <a:srgbClr val="002060"/>
                </a:solidFill>
              </a:rPr>
              <a:t>poszerzeniu </a:t>
            </a:r>
            <a:r>
              <a:rPr lang="pl-PL" sz="2500" dirty="0">
                <a:solidFill>
                  <a:srgbClr val="002060"/>
                </a:solidFill>
              </a:rPr>
              <a:t>zasobów słownikowych;</a:t>
            </a:r>
          </a:p>
          <a:p>
            <a:r>
              <a:rPr lang="pl-PL" sz="2500" dirty="0">
                <a:solidFill>
                  <a:srgbClr val="002060"/>
                </a:solidFill>
              </a:rPr>
              <a:t>wyrównaniu deficytów w zakresie posługiwania się fleksją i składnią;</a:t>
            </a:r>
          </a:p>
          <a:p>
            <a:r>
              <a:rPr lang="pl-PL" sz="2500" dirty="0">
                <a:solidFill>
                  <a:srgbClr val="002060"/>
                </a:solidFill>
              </a:rPr>
              <a:t>zbudowaniu sprawności budowania narracji;</a:t>
            </a:r>
          </a:p>
          <a:p>
            <a:r>
              <a:rPr lang="pl-PL" sz="2500" dirty="0">
                <a:solidFill>
                  <a:srgbClr val="002060"/>
                </a:solidFill>
              </a:rPr>
              <a:t>usprawnieniu </a:t>
            </a:r>
            <a:r>
              <a:rPr lang="pl-PL" sz="2500" dirty="0" smtClean="0">
                <a:solidFill>
                  <a:srgbClr val="002060"/>
                </a:solidFill>
              </a:rPr>
              <a:t>artykulacji i płynności mowy;</a:t>
            </a:r>
          </a:p>
          <a:p>
            <a:r>
              <a:rPr lang="pl-PL" sz="2500" dirty="0" smtClean="0">
                <a:solidFill>
                  <a:srgbClr val="002060"/>
                </a:solidFill>
              </a:rPr>
              <a:t>umożliwieniu </a:t>
            </a:r>
            <a:r>
              <a:rPr lang="pl-PL" sz="2500" dirty="0">
                <a:solidFill>
                  <a:srgbClr val="002060"/>
                </a:solidFill>
              </a:rPr>
              <a:t>opanowania sprawności czytania </a:t>
            </a:r>
            <a:r>
              <a:rPr lang="pl-PL" sz="2500" dirty="0" smtClean="0">
                <a:solidFill>
                  <a:srgbClr val="002060"/>
                </a:solidFill>
              </a:rPr>
              <a:t>          i pisania.</a:t>
            </a:r>
          </a:p>
          <a:p>
            <a:pPr marL="82296" indent="0">
              <a:buNone/>
            </a:pPr>
            <a:endParaRPr lang="pl-PL" sz="25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srgbClr val="002060"/>
                </a:solidFill>
                <a:effectLst/>
              </a:rPr>
              <a:t>Podsumowanie</a:t>
            </a:r>
            <a:endParaRPr lang="pl-PL" sz="32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  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   Zaburzenia mowy występujące u dzieci 7-letnich najczęściej są konsekwencją zakłóceń w procesie rozwoju, które można zaobserwować już </a:t>
            </a:r>
            <a:r>
              <a:rPr lang="pl-PL" sz="2500" dirty="0" smtClean="0">
                <a:solidFill>
                  <a:srgbClr val="002060"/>
                </a:solidFill>
              </a:rPr>
              <a:t>w </a:t>
            </a:r>
            <a:r>
              <a:rPr lang="pl-PL" sz="2500" dirty="0" smtClean="0">
                <a:solidFill>
                  <a:srgbClr val="002060"/>
                </a:solidFill>
              </a:rPr>
              <a:t>pierwszych latach życia. </a:t>
            </a:r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63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srgbClr val="002060"/>
                </a:solidFill>
                <a:effectLst/>
              </a:rPr>
              <a:t>Podsumowanie</a:t>
            </a:r>
            <a:endParaRPr lang="pl-PL" sz="32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   Badania przesiewowe umożliwiają wyłonienie dzieci, które bez specjalistycznej pomocy skazane są na porażkę edukacyjną, w wielu przypadkach nie osiągną optymalnego poziomu rozwoju.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36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srgbClr val="002060"/>
                </a:solidFill>
                <a:effectLst/>
              </a:rPr>
              <a:t>Podsumowanie</a:t>
            </a:r>
            <a:endParaRPr lang="pl-PL" sz="32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   Diagnoza i podjęte działania terapeutyczne pozwalają przeciwdziałać pogłębianiu się trudności, umożliwiają wypracowanie prawidłowych mechanizmów przetwarzania informacji, ułatwiają wyrównywanie szans </a:t>
            </a:r>
            <a:r>
              <a:rPr lang="pl-PL" sz="2500" dirty="0">
                <a:solidFill>
                  <a:srgbClr val="002060"/>
                </a:solidFill>
              </a:rPr>
              <a:t>edukacyjnych </a:t>
            </a:r>
            <a:r>
              <a:rPr lang="pl-PL" sz="2500" smtClean="0">
                <a:solidFill>
                  <a:srgbClr val="002060"/>
                </a:solidFill>
              </a:rPr>
              <a:t>oraz przeciwdziałają </a:t>
            </a:r>
            <a:r>
              <a:rPr lang="pl-PL" sz="2500" dirty="0">
                <a:solidFill>
                  <a:srgbClr val="002060"/>
                </a:solidFill>
              </a:rPr>
              <a:t>wykluczeniu </a:t>
            </a:r>
            <a:r>
              <a:rPr lang="pl-PL" sz="2500">
                <a:solidFill>
                  <a:srgbClr val="002060"/>
                </a:solidFill>
              </a:rPr>
              <a:t>społecznemu</a:t>
            </a:r>
            <a:r>
              <a:rPr lang="pl-PL" sz="2500" smtClean="0">
                <a:solidFill>
                  <a:srgbClr val="002060"/>
                </a:solidFill>
              </a:rPr>
              <a:t>.</a:t>
            </a: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561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628800"/>
            <a:ext cx="7498080" cy="3888432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sz="3800" b="1" dirty="0" smtClean="0">
                <a:solidFill>
                  <a:srgbClr val="002060"/>
                </a:solidFill>
              </a:rPr>
              <a:t>Dziękujemy </a:t>
            </a:r>
            <a:r>
              <a:rPr lang="pl-PL" sz="3800" b="1" dirty="0" smtClean="0">
                <a:solidFill>
                  <a:srgbClr val="002060"/>
                </a:solidFill>
              </a:rPr>
              <a:t>za uwagę</a:t>
            </a:r>
            <a:r>
              <a:rPr lang="pl-PL" sz="3800" b="1" dirty="0" smtClean="0">
                <a:solidFill>
                  <a:srgbClr val="002060"/>
                </a:solidFill>
              </a:rPr>
              <a:t>.</a:t>
            </a:r>
            <a:endParaRPr lang="pl-PL" dirty="0">
              <a:solidFill>
                <a:srgbClr val="002060"/>
              </a:solidFill>
            </a:endParaRPr>
          </a:p>
          <a:p>
            <a:pPr marL="82296" indent="0" algn="ctr">
              <a:buNone/>
            </a:pPr>
            <a:endParaRPr lang="pl-PL" dirty="0">
              <a:solidFill>
                <a:srgbClr val="002060"/>
              </a:solidFill>
            </a:endParaRPr>
          </a:p>
          <a:p>
            <a:pPr marL="82296" indent="0" algn="ctr">
              <a:buNone/>
            </a:pPr>
            <a:r>
              <a:rPr lang="pl-PL" sz="2700" b="1" dirty="0" smtClean="0">
                <a:solidFill>
                  <a:srgbClr val="002060"/>
                </a:solidFill>
              </a:rPr>
              <a:t>dr Ewa Bielenda-Mazur</a:t>
            </a:r>
          </a:p>
          <a:p>
            <a:pPr marL="82296" indent="0" algn="ctr">
              <a:buNone/>
            </a:pPr>
            <a:r>
              <a:rPr lang="pl-PL" sz="2400" dirty="0" smtClean="0">
                <a:solidFill>
                  <a:srgbClr val="002060"/>
                </a:solidFill>
              </a:rPr>
              <a:t>ewa.bielenda-mazur@up.krakow.pl</a:t>
            </a:r>
          </a:p>
          <a:p>
            <a:pPr marL="82296" indent="0" algn="ctr">
              <a:buNone/>
            </a:pPr>
            <a:endParaRPr lang="pl-PL" dirty="0" smtClean="0">
              <a:solidFill>
                <a:srgbClr val="002060"/>
              </a:solidFill>
            </a:endParaRPr>
          </a:p>
          <a:p>
            <a:pPr marL="82296" indent="0" algn="ctr">
              <a:buNone/>
            </a:pPr>
            <a:r>
              <a:rPr lang="pl-PL" sz="2700" b="1" dirty="0" smtClean="0">
                <a:solidFill>
                  <a:srgbClr val="002060"/>
                </a:solidFill>
              </a:rPr>
              <a:t>dr Alicja Kabała</a:t>
            </a:r>
          </a:p>
          <a:p>
            <a:pPr marL="82296" indent="0" algn="ctr">
              <a:buNone/>
            </a:pPr>
            <a:r>
              <a:rPr lang="pl-PL" sz="2400" dirty="0">
                <a:solidFill>
                  <a:srgbClr val="002060"/>
                </a:solidFill>
              </a:rPr>
              <a:t>a</a:t>
            </a:r>
            <a:r>
              <a:rPr lang="pl-PL" sz="2400" dirty="0" smtClean="0">
                <a:solidFill>
                  <a:srgbClr val="002060"/>
                </a:solidFill>
              </a:rPr>
              <a:t>licja.kabala@up.krakow.pl</a:t>
            </a:r>
            <a:endParaRPr lang="pl-PL" sz="2400" dirty="0">
              <a:solidFill>
                <a:srgbClr val="00206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49280"/>
            <a:ext cx="6696744" cy="54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12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Uwarunkowania  prawidłowego rozwoju mowy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19672" y="1484784"/>
            <a:ext cx="6912768" cy="47636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Nadawanie mowy jest czynnością bardzo złożoną, zależną od funkcjonowania wielu struktur układu nerwowego, zarówno </a:t>
            </a:r>
            <a:r>
              <a:rPr lang="pl-PL" sz="2500" b="1" dirty="0" smtClean="0">
                <a:solidFill>
                  <a:srgbClr val="002060"/>
                </a:solidFill>
              </a:rPr>
              <a:t>obwodowych</a:t>
            </a:r>
            <a:r>
              <a:rPr lang="pl-PL" sz="2500" dirty="0" smtClean="0">
                <a:solidFill>
                  <a:srgbClr val="002060"/>
                </a:solidFill>
              </a:rPr>
              <a:t> jak </a:t>
            </a:r>
            <a:r>
              <a:rPr lang="pl-PL" sz="2500" dirty="0" smtClean="0">
                <a:solidFill>
                  <a:srgbClr val="002060"/>
                </a:solidFill>
              </a:rPr>
              <a:t>i </a:t>
            </a:r>
            <a:r>
              <a:rPr lang="pl-PL" sz="2500" b="1" dirty="0" smtClean="0">
                <a:solidFill>
                  <a:srgbClr val="002060"/>
                </a:solidFill>
              </a:rPr>
              <a:t>ośrodkowych</a:t>
            </a:r>
            <a:r>
              <a:rPr lang="pl-PL" sz="2500" dirty="0" smtClean="0">
                <a:solidFill>
                  <a:srgbClr val="002060"/>
                </a:solidFill>
              </a:rPr>
              <a:t>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12884" y="404664"/>
            <a:ext cx="7498080" cy="1642194"/>
          </a:xfrm>
        </p:spPr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Uwarunkowania  prawidłowego rozwoju mowy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84784"/>
            <a:ext cx="7498080" cy="47636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Mowa rozwija się linearnie, jedne umiejętności warunkują rozwój następnych. </a:t>
            </a:r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55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Uwarunkowania  prawidłowego rozwoju mowy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84784"/>
            <a:ext cx="7498080" cy="4763616"/>
          </a:xfrm>
        </p:spPr>
        <p:txBody>
          <a:bodyPr>
            <a:normAutofit/>
          </a:bodyPr>
          <a:lstStyle/>
          <a:p>
            <a:endParaRPr lang="pl-PL" sz="2500" dirty="0" smtClean="0">
              <a:solidFill>
                <a:srgbClr val="002060"/>
              </a:solidFill>
            </a:endParaRPr>
          </a:p>
          <a:p>
            <a:endParaRPr lang="pl-PL" sz="25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Podstawą </a:t>
            </a:r>
            <a:r>
              <a:rPr lang="pl-PL" sz="2500" dirty="0">
                <a:solidFill>
                  <a:srgbClr val="002060"/>
                </a:solidFill>
              </a:rPr>
              <a:t>osiągania sprawności </a:t>
            </a:r>
            <a:r>
              <a:rPr lang="pl-PL" sz="2500" dirty="0" smtClean="0">
                <a:solidFill>
                  <a:srgbClr val="002060"/>
                </a:solidFill>
              </a:rPr>
              <a:t>językowych jest </a:t>
            </a:r>
            <a:r>
              <a:rPr lang="pl-PL" sz="2500" dirty="0">
                <a:solidFill>
                  <a:srgbClr val="002060"/>
                </a:solidFill>
              </a:rPr>
              <a:t>proces kształtowania się asymetrii funkcjonalnej mózgu, szczególnie dominacji lewej półkuli dla funkcji </a:t>
            </a:r>
            <a:r>
              <a:rPr lang="pl-PL" sz="2500" dirty="0" smtClean="0">
                <a:solidFill>
                  <a:srgbClr val="002060"/>
                </a:solidFill>
              </a:rPr>
              <a:t>językowych.</a:t>
            </a:r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8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Prawidłowy rozwój mowy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84784"/>
            <a:ext cx="7498080" cy="47636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Efektem prawidłowego rozwoju są wysokie kompetencje, jakimi dysponuje dziecko u progu nauki szkolnej.</a:t>
            </a:r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98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82154"/>
          </a:xfrm>
        </p:spPr>
        <p:txBody>
          <a:bodyPr>
            <a:no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Oczekiwany poziom kompetencji językowych dziecka rozpoczynającego edukację szkolną: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 smtClean="0">
                <a:solidFill>
                  <a:srgbClr val="002060"/>
                </a:solidFill>
              </a:rPr>
              <a:t>realizuje wszystkie głoski z arsenału języka polskiego;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 smtClean="0">
                <a:solidFill>
                  <a:srgbClr val="002060"/>
                </a:solidFill>
              </a:rPr>
              <a:t>posiada bogate słownictwo, umożliwiające opisywanie świata, relacjonowanie wydarzeń;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 smtClean="0">
                <a:solidFill>
                  <a:srgbClr val="002060"/>
                </a:solidFill>
              </a:rPr>
              <a:t>używa wszystkich części mowy;</a:t>
            </a:r>
          </a:p>
        </p:txBody>
      </p:sp>
    </p:spTree>
    <p:extLst>
      <p:ext uri="{BB962C8B-B14F-4D97-AF65-F5344CB8AC3E}">
        <p14:creationId xmlns:p14="http://schemas.microsoft.com/office/powerpoint/2010/main" val="384214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82154"/>
          </a:xfrm>
        </p:spPr>
        <p:txBody>
          <a:bodyPr>
            <a:no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Oczekiwany poziom kompetencji językowych dziecka rozpoczynającego edukację szkolną:</a:t>
            </a:r>
            <a:endParaRPr lang="pl-PL" sz="3000" dirty="0"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>
                <a:solidFill>
                  <a:srgbClr val="002060"/>
                </a:solidFill>
              </a:rPr>
              <a:t>p</a:t>
            </a:r>
            <a:r>
              <a:rPr lang="pl-PL" sz="2500" dirty="0" smtClean="0">
                <a:solidFill>
                  <a:srgbClr val="002060"/>
                </a:solidFill>
              </a:rPr>
              <a:t>osługuje się kategoriami gramatycznymi, rzadko popełnia błędy w tym zakresie;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 smtClean="0">
                <a:solidFill>
                  <a:srgbClr val="002060"/>
                </a:solidFill>
              </a:rPr>
              <a:t>sprawnie stosuje reguły budowania wypowiedzi;</a:t>
            </a:r>
          </a:p>
          <a:p>
            <a:pPr>
              <a:lnSpc>
                <a:spcPct val="150000"/>
              </a:lnSpc>
            </a:pP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3142388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Oczekiwany poziom kompetencji językowych dziecka rozpoczynającego edukację szkolną:</a:t>
            </a:r>
            <a:endParaRPr lang="pl-PL" sz="3000" dirty="0"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l-PL" sz="25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>
                <a:solidFill>
                  <a:srgbClr val="002060"/>
                </a:solidFill>
              </a:rPr>
              <a:t>stosuje różne typy </a:t>
            </a:r>
            <a:r>
              <a:rPr lang="pl-PL" sz="2500" dirty="0" smtClean="0">
                <a:solidFill>
                  <a:srgbClr val="002060"/>
                </a:solidFill>
              </a:rPr>
              <a:t>wypowiedzeń,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 smtClean="0">
                <a:solidFill>
                  <a:srgbClr val="002060"/>
                </a:solidFill>
              </a:rPr>
              <a:t>samodzielnie tworzy konstrukcje językowe,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500" dirty="0" smtClean="0">
                <a:solidFill>
                  <a:srgbClr val="002060"/>
                </a:solidFill>
              </a:rPr>
              <a:t>buduje narrację.</a:t>
            </a:r>
          </a:p>
          <a:p>
            <a:pPr>
              <a:lnSpc>
                <a:spcPct val="150000"/>
              </a:lnSpc>
            </a:pP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3630191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 smtClean="0">
                <a:solidFill>
                  <a:srgbClr val="002060"/>
                </a:solidFill>
                <a:effectLst/>
              </a:rPr>
              <a:t>Znaczenie prawidłowego rozwoju mowy dziecka 7-letniego</a:t>
            </a:r>
            <a:endParaRPr lang="pl-PL" sz="3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5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sz="2500" dirty="0" smtClean="0">
                <a:solidFill>
                  <a:srgbClr val="002060"/>
                </a:solidFill>
              </a:rPr>
              <a:t>Odpowiedni poziom językowy umożliwia dziecku:</a:t>
            </a:r>
          </a:p>
          <a:p>
            <a:r>
              <a:rPr lang="pl-PL" sz="2500" dirty="0" smtClean="0">
                <a:solidFill>
                  <a:srgbClr val="002060"/>
                </a:solidFill>
              </a:rPr>
              <a:t>rozumienie otaczających je zjawisk;</a:t>
            </a:r>
          </a:p>
          <a:p>
            <a:r>
              <a:rPr lang="pl-PL" sz="2500" dirty="0" smtClean="0">
                <a:solidFill>
                  <a:srgbClr val="002060"/>
                </a:solidFill>
              </a:rPr>
              <a:t>aktywne </a:t>
            </a:r>
            <a:r>
              <a:rPr lang="pl-PL" sz="2500" dirty="0">
                <a:solidFill>
                  <a:srgbClr val="002060"/>
                </a:solidFill>
              </a:rPr>
              <a:t>uczestnictwo w społeczności (rodzinie, grupie </a:t>
            </a:r>
            <a:r>
              <a:rPr lang="pl-PL" sz="2500" dirty="0" smtClean="0">
                <a:solidFill>
                  <a:srgbClr val="002060"/>
                </a:solidFill>
              </a:rPr>
              <a:t>rówieśniczej);</a:t>
            </a:r>
          </a:p>
          <a:p>
            <a:r>
              <a:rPr lang="pl-PL" sz="2500" dirty="0" smtClean="0">
                <a:solidFill>
                  <a:srgbClr val="002060"/>
                </a:solidFill>
              </a:rPr>
              <a:t>poznawanie </a:t>
            </a:r>
            <a:r>
              <a:rPr lang="pl-PL" sz="2500" dirty="0">
                <a:solidFill>
                  <a:srgbClr val="002060"/>
                </a:solidFill>
              </a:rPr>
              <a:t>rzeczywistości </a:t>
            </a:r>
            <a:r>
              <a:rPr lang="pl-PL" sz="2500" dirty="0" smtClean="0">
                <a:solidFill>
                  <a:srgbClr val="002060"/>
                </a:solidFill>
              </a:rPr>
              <a:t>i </a:t>
            </a:r>
            <a:r>
              <a:rPr lang="pl-PL" sz="2500" dirty="0">
                <a:solidFill>
                  <a:srgbClr val="002060"/>
                </a:solidFill>
              </a:rPr>
              <a:t>zdobywanie </a:t>
            </a:r>
            <a:r>
              <a:rPr lang="pl-PL" sz="2500" dirty="0" smtClean="0">
                <a:solidFill>
                  <a:srgbClr val="002060"/>
                </a:solidFill>
              </a:rPr>
              <a:t>wiedzy.</a:t>
            </a:r>
          </a:p>
          <a:p>
            <a:endParaRPr lang="pl-PL" sz="2500" dirty="0">
              <a:solidFill>
                <a:srgbClr val="002060"/>
              </a:solidFill>
            </a:endParaRPr>
          </a:p>
          <a:p>
            <a:endParaRPr lang="pl-PL" sz="2500" dirty="0">
              <a:solidFill>
                <a:srgbClr val="002060"/>
              </a:solidFill>
            </a:endParaRPr>
          </a:p>
          <a:p>
            <a:endParaRPr lang="pl-PL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53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378</TotalTime>
  <Words>533</Words>
  <Application>Microsoft Office PowerPoint</Application>
  <PresentationFormat>Pokaz na ekranie (4:3)</PresentationFormat>
  <Paragraphs>96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Calibri</vt:lpstr>
      <vt:lpstr>Gill Sans MT</vt:lpstr>
      <vt:lpstr>Verdana</vt:lpstr>
      <vt:lpstr>Wingdings 2</vt:lpstr>
      <vt:lpstr>Przesilenie</vt:lpstr>
      <vt:lpstr>ZABURZENIA  MOWY                U  DZIECI  Z  WOJEWÓDZTWA  ŁÓDZKIEGO</vt:lpstr>
      <vt:lpstr>Uwarunkowania  prawidłowego rozwoju mowy</vt:lpstr>
      <vt:lpstr>Uwarunkowania  prawidłowego rozwoju mowy</vt:lpstr>
      <vt:lpstr>Uwarunkowania  prawidłowego rozwoju mowy</vt:lpstr>
      <vt:lpstr>Prawidłowy rozwój mowy</vt:lpstr>
      <vt:lpstr>Oczekiwany poziom kompetencji językowych dziecka rozpoczynającego edukację szkolną:</vt:lpstr>
      <vt:lpstr>Oczekiwany poziom kompetencji językowych dziecka rozpoczynającego edukację szkolną:</vt:lpstr>
      <vt:lpstr>Oczekiwany poziom kompetencji językowych dziecka rozpoczynającego edukację szkolną:</vt:lpstr>
      <vt:lpstr>Znaczenie prawidłowego rozwoju mowy dziecka 7-letniego</vt:lpstr>
      <vt:lpstr>Zaburzenia mowy</vt:lpstr>
      <vt:lpstr>Zaburzenia mowy występujące u dzieci rozpoczynających edukację szkolną:</vt:lpstr>
      <vt:lpstr>Zaburzenia mowy występujące u dzieci rozpoczynających edukację szkolną</vt:lpstr>
      <vt:lpstr>Diagnoza trudności - sens działań przesiewowych</vt:lpstr>
      <vt:lpstr>Znaczenie działań terapeutycznych</vt:lpstr>
      <vt:lpstr>Podsumowanie</vt:lpstr>
      <vt:lpstr>Podsumowanie</vt:lpstr>
      <vt:lpstr>Podsumowanie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ZABURZENIA  MOWY              U  DZIECI  Z  WOJEWÓDZTWA  ŁÓDZKIEGO</dc:title>
  <dc:creator>Ala</dc:creator>
  <cp:lastModifiedBy>Ewelina Mamenas</cp:lastModifiedBy>
  <cp:revision>24</cp:revision>
  <dcterms:created xsi:type="dcterms:W3CDTF">2017-12-05T20:48:31Z</dcterms:created>
  <dcterms:modified xsi:type="dcterms:W3CDTF">2017-12-08T09:50:07Z</dcterms:modified>
</cp:coreProperties>
</file>