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9926638" cy="679767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68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477971-5B76-43C7-ADFC-A9ADBA8B0EA1}" type="datetimeFigureOut">
              <a:rPr lang="pl-PL" smtClean="0"/>
              <a:t>19.12.2017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5C0896-6094-4E18-AE76-2BDBE305372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74329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ymbol zastępczy tekstu 7"/>
          <p:cNvSpPr>
            <a:spLocks noGrp="1"/>
          </p:cNvSpPr>
          <p:nvPr>
            <p:ph idx="1"/>
          </p:nvPr>
        </p:nvSpPr>
        <p:spPr>
          <a:xfrm>
            <a:off x="628652" y="5756748"/>
            <a:ext cx="7886700" cy="42021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tekstu 7"/>
          <p:cNvSpPr>
            <a:spLocks noGrp="1"/>
          </p:cNvSpPr>
          <p:nvPr>
            <p:ph idx="10"/>
          </p:nvPr>
        </p:nvSpPr>
        <p:spPr>
          <a:xfrm>
            <a:off x="628652" y="4942115"/>
            <a:ext cx="7886700" cy="712334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algn="r">
              <a:buNone/>
              <a:defRPr sz="4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995778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Układ niestandardowy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tekstu 7"/>
          <p:cNvSpPr>
            <a:spLocks noGrp="1"/>
          </p:cNvSpPr>
          <p:nvPr>
            <p:ph idx="1"/>
          </p:nvPr>
        </p:nvSpPr>
        <p:spPr>
          <a:xfrm>
            <a:off x="628652" y="5756748"/>
            <a:ext cx="7886700" cy="42021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tekstu 7"/>
          <p:cNvSpPr>
            <a:spLocks noGrp="1"/>
          </p:cNvSpPr>
          <p:nvPr>
            <p:ph idx="10"/>
          </p:nvPr>
        </p:nvSpPr>
        <p:spPr>
          <a:xfrm>
            <a:off x="628652" y="4942115"/>
            <a:ext cx="7886700" cy="712334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algn="r">
              <a:buNone/>
              <a:defRPr sz="4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734093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 userDrawn="1"/>
        </p:nvSpPr>
        <p:spPr>
          <a:xfrm>
            <a:off x="2963865" y="7938"/>
            <a:ext cx="6122987" cy="9715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/>
          </a:p>
        </p:txBody>
      </p:sp>
      <p:pic>
        <p:nvPicPr>
          <p:cNvPr id="5" name="Obraz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515" y="290518"/>
            <a:ext cx="5405438" cy="43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72300" y="6313493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fld id="{5AB67179-A7EA-4384-901F-FA2721B12CAA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13919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 userDrawn="1"/>
        </p:nvSpPr>
        <p:spPr>
          <a:xfrm>
            <a:off x="2963865" y="7938"/>
            <a:ext cx="6122987" cy="9715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/>
          </a:p>
        </p:txBody>
      </p:sp>
      <p:pic>
        <p:nvPicPr>
          <p:cNvPr id="5" name="Obraz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515" y="290518"/>
            <a:ext cx="5405438" cy="43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775" y="1306289"/>
            <a:ext cx="7886700" cy="378137"/>
          </a:xfrm>
        </p:spPr>
        <p:txBody>
          <a:bodyPr/>
          <a:lstStyle>
            <a:lvl1pPr>
              <a:defRPr sz="1800" b="1"/>
            </a:lvl1pPr>
          </a:lstStyle>
          <a:p>
            <a:r>
              <a:rPr lang="pl-PL" dirty="0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2" y="2000683"/>
            <a:ext cx="7886700" cy="417628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10F7B0A-EC85-4605-96DE-CC6779007C3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25092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 userDrawn="1"/>
        </p:nvSpPr>
        <p:spPr>
          <a:xfrm>
            <a:off x="2963865" y="7938"/>
            <a:ext cx="6122987" cy="9715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/>
          </a:p>
        </p:txBody>
      </p:sp>
      <p:pic>
        <p:nvPicPr>
          <p:cNvPr id="3" name="Obraz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515" y="290518"/>
            <a:ext cx="5405438" cy="43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F8CB32A-4688-4CAF-8B51-023C9E34CAE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73043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2" y="958850"/>
            <a:ext cx="78867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</a:t>
            </a:r>
            <a:endParaRPr lang="en-US" altLang="pl-PL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2" y="2463803"/>
            <a:ext cx="7886700" cy="371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  <a:endParaRPr lang="en-US" altLang="pl-PL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0551" y="6313491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898989"/>
                </a:solidFill>
              </a:defRPr>
            </a:lvl1pPr>
          </a:lstStyle>
          <a:p>
            <a:fld id="{A504905B-66F5-4243-85AD-644898C60F0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31530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 idx="4294967295"/>
          </p:nvPr>
        </p:nvSpPr>
        <p:spPr>
          <a:xfrm>
            <a:off x="1078303" y="2028129"/>
            <a:ext cx="7772400" cy="23876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Podsumowanie kontroli projektów na miejscu realizowanych przez </a:t>
            </a:r>
            <a:br>
              <a:rPr lang="pl-PL" b="1" dirty="0" smtClean="0"/>
            </a:br>
            <a:r>
              <a:rPr lang="pl-PL" b="1" dirty="0" smtClean="0"/>
              <a:t>powiatowe urzędy pracy</a:t>
            </a:r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4294967295"/>
          </p:nvPr>
        </p:nvSpPr>
        <p:spPr>
          <a:xfrm>
            <a:off x="1655161" y="5906565"/>
            <a:ext cx="6858000" cy="1655762"/>
          </a:xfrm>
        </p:spPr>
        <p:txBody>
          <a:bodyPr/>
          <a:lstStyle/>
          <a:p>
            <a:pPr marL="0" indent="0" algn="r">
              <a:buNone/>
            </a:pPr>
            <a:r>
              <a:rPr lang="pl-PL" sz="2000" dirty="0" smtClean="0"/>
              <a:t>WUP w Łodzi, 20 grudnia 2017r.</a:t>
            </a:r>
            <a:endParaRPr lang="pl-PL" sz="2000" dirty="0"/>
          </a:p>
        </p:txBody>
      </p:sp>
      <p:cxnSp>
        <p:nvCxnSpPr>
          <p:cNvPr id="6" name="Łącznik prostoliniowy 5"/>
          <p:cNvCxnSpPr/>
          <p:nvPr/>
        </p:nvCxnSpPr>
        <p:spPr>
          <a:xfrm>
            <a:off x="1130060" y="3812869"/>
            <a:ext cx="6823495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749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96017" y="1298756"/>
            <a:ext cx="7886700" cy="378137"/>
          </a:xfrm>
        </p:spPr>
        <p:txBody>
          <a:bodyPr/>
          <a:lstStyle/>
          <a:p>
            <a:r>
              <a:rPr lang="pl-PL" dirty="0" smtClean="0"/>
              <a:t>Projekty </a:t>
            </a:r>
            <a:r>
              <a:rPr lang="pl-PL" dirty="0"/>
              <a:t>w ramach PO WER 2014-2020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b="0" dirty="0" smtClean="0"/>
              <a:t>Poddziałanie </a:t>
            </a:r>
            <a:r>
              <a:rPr lang="pl-PL" b="0" dirty="0"/>
              <a:t>1.1.2 – kontrole na miejscu: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46974" y="1825326"/>
            <a:ext cx="7863145" cy="4717142"/>
          </a:xfrm>
        </p:spPr>
        <p:txBody>
          <a:bodyPr/>
          <a:lstStyle/>
          <a:p>
            <a:pPr marL="0" indent="0">
              <a:buNone/>
            </a:pPr>
            <a:r>
              <a:rPr lang="pl-PL" sz="1600" b="1" dirty="0"/>
              <a:t>1) w roku obrachunkowym od 1 lipca </a:t>
            </a:r>
            <a:r>
              <a:rPr lang="pl-PL" sz="1600" b="1" dirty="0" smtClean="0"/>
              <a:t>2016r</a:t>
            </a:r>
            <a:r>
              <a:rPr lang="pl-PL" sz="1600" b="1" dirty="0"/>
              <a:t>. do 30 czerwca </a:t>
            </a:r>
            <a:r>
              <a:rPr lang="pl-PL" sz="1600" b="1" dirty="0" smtClean="0"/>
              <a:t>2017r</a:t>
            </a:r>
            <a:r>
              <a:rPr lang="pl-PL" sz="1600" b="1" dirty="0"/>
              <a:t>.: </a:t>
            </a:r>
            <a:endParaRPr lang="pl-PL" sz="1600" dirty="0"/>
          </a:p>
          <a:p>
            <a:pPr marL="0" indent="0">
              <a:buNone/>
            </a:pPr>
            <a:r>
              <a:rPr lang="pl-PL" sz="1600" dirty="0"/>
              <a:t>Liczba przeprowadzonych kontroli </a:t>
            </a:r>
            <a:r>
              <a:rPr lang="pl-PL" sz="1600" dirty="0" smtClean="0"/>
              <a:t>projektów:</a:t>
            </a:r>
            <a:endParaRPr lang="pl-PL" sz="1600" dirty="0"/>
          </a:p>
          <a:p>
            <a:pPr>
              <a:buFont typeface="Calibri" panose="020F0502020204030204" pitchFamily="34" charset="0"/>
              <a:buChar char="─"/>
            </a:pPr>
            <a:r>
              <a:rPr lang="pl-PL" sz="1600" dirty="0" smtClean="0"/>
              <a:t>ogółem </a:t>
            </a:r>
            <a:r>
              <a:rPr lang="pl-PL" sz="1600" b="1" dirty="0" smtClean="0"/>
              <a:t>19</a:t>
            </a:r>
            <a:r>
              <a:rPr lang="pl-PL" sz="1600" dirty="0" smtClean="0"/>
              <a:t>, </a:t>
            </a:r>
            <a:r>
              <a:rPr lang="pl-PL" sz="1600" dirty="0"/>
              <a:t>w tym: </a:t>
            </a:r>
          </a:p>
          <a:p>
            <a:pPr>
              <a:buFont typeface="Calibri" panose="020F0502020204030204" pitchFamily="34" charset="0"/>
              <a:buChar char="─"/>
            </a:pPr>
            <a:r>
              <a:rPr lang="pl-PL" sz="1600" b="1" dirty="0" smtClean="0"/>
              <a:t>10</a:t>
            </a:r>
            <a:r>
              <a:rPr lang="pl-PL" sz="1600" dirty="0" smtClean="0"/>
              <a:t> </a:t>
            </a:r>
            <a:r>
              <a:rPr lang="pl-PL" sz="1600" dirty="0"/>
              <a:t>kontroli planowych na miejscu,</a:t>
            </a:r>
          </a:p>
          <a:p>
            <a:pPr>
              <a:buFont typeface="Calibri" panose="020F0502020204030204" pitchFamily="34" charset="0"/>
              <a:buChar char="─"/>
            </a:pPr>
            <a:r>
              <a:rPr lang="pl-PL" sz="1600" b="1" dirty="0"/>
              <a:t>9</a:t>
            </a:r>
            <a:r>
              <a:rPr lang="pl-PL" sz="1600" dirty="0" smtClean="0"/>
              <a:t> </a:t>
            </a:r>
            <a:r>
              <a:rPr lang="pl-PL" sz="1600" dirty="0"/>
              <a:t>wizyt monitoringowych przeprowadzonych jako odrębne </a:t>
            </a:r>
            <a:r>
              <a:rPr lang="pl-PL" sz="1600" dirty="0" smtClean="0"/>
              <a:t>kontrole.</a:t>
            </a:r>
          </a:p>
          <a:p>
            <a:pPr marL="0" indent="0">
              <a:buNone/>
            </a:pPr>
            <a:r>
              <a:rPr lang="pl-PL" sz="1600" dirty="0" smtClean="0"/>
              <a:t>W stosunku do wszystkich kontroli projektów w ramach PO WER w danym roku obrachunkowym (51 kontroli) kontrole projektów PUP stanowiły ok. 37 %.</a:t>
            </a:r>
          </a:p>
          <a:p>
            <a:pPr marL="0" indent="0">
              <a:buNone/>
            </a:pPr>
            <a:r>
              <a:rPr lang="pl-PL" sz="1600" b="1" dirty="0" smtClean="0"/>
              <a:t>2</a:t>
            </a:r>
            <a:r>
              <a:rPr lang="pl-PL" sz="1600" b="1" dirty="0"/>
              <a:t>) w roku obrachunkowym od 1 lipca </a:t>
            </a:r>
            <a:r>
              <a:rPr lang="pl-PL" sz="1600" b="1" dirty="0" smtClean="0"/>
              <a:t>2017r</a:t>
            </a:r>
            <a:r>
              <a:rPr lang="pl-PL" sz="1600" b="1" dirty="0"/>
              <a:t>. do 30 czerwca </a:t>
            </a:r>
            <a:r>
              <a:rPr lang="pl-PL" sz="1600" b="1" dirty="0" smtClean="0"/>
              <a:t>2018r</a:t>
            </a:r>
            <a:r>
              <a:rPr lang="pl-PL" sz="1600" b="1" dirty="0"/>
              <a:t>. </a:t>
            </a:r>
            <a:r>
              <a:rPr lang="pl-PL" sz="1600" b="1" dirty="0" smtClean="0"/>
              <a:t/>
            </a:r>
            <a:br>
              <a:rPr lang="pl-PL" sz="1600" b="1" dirty="0" smtClean="0"/>
            </a:br>
            <a:r>
              <a:rPr lang="pl-PL" sz="1600" dirty="0" smtClean="0"/>
              <a:t>(</a:t>
            </a:r>
            <a:r>
              <a:rPr lang="pl-PL" sz="1600" dirty="0"/>
              <a:t>I-</a:t>
            </a:r>
            <a:r>
              <a:rPr lang="pl-PL" sz="1600" dirty="0" err="1"/>
              <a:t>sze</a:t>
            </a:r>
            <a:r>
              <a:rPr lang="pl-PL" sz="1600" dirty="0"/>
              <a:t> półrocze </a:t>
            </a:r>
            <a:r>
              <a:rPr lang="pl-PL" sz="1600" dirty="0" smtClean="0"/>
              <a:t>do</a:t>
            </a:r>
            <a:r>
              <a:rPr lang="pl-PL" sz="1600" dirty="0"/>
              <a:t> </a:t>
            </a:r>
            <a:r>
              <a:rPr lang="pl-PL" sz="1600" dirty="0" smtClean="0"/>
              <a:t>31.12.2017r.)</a:t>
            </a:r>
            <a:r>
              <a:rPr lang="pl-PL" sz="1600" b="1" dirty="0"/>
              <a:t>: </a:t>
            </a:r>
          </a:p>
          <a:p>
            <a:pPr marL="0" indent="0">
              <a:buNone/>
            </a:pPr>
            <a:r>
              <a:rPr lang="pl-PL" sz="1600" dirty="0"/>
              <a:t>Liczba przeprowadzonych kontroli projektów:</a:t>
            </a:r>
          </a:p>
          <a:p>
            <a:pPr>
              <a:buFont typeface="Calibri" panose="020F0502020204030204" pitchFamily="34" charset="0"/>
              <a:buChar char="–"/>
            </a:pPr>
            <a:r>
              <a:rPr lang="pl-PL" sz="1600" dirty="0" smtClean="0"/>
              <a:t>ogółem </a:t>
            </a:r>
            <a:r>
              <a:rPr lang="pl-PL" sz="1600" b="1" dirty="0" smtClean="0"/>
              <a:t>18</a:t>
            </a:r>
            <a:r>
              <a:rPr lang="pl-PL" sz="1600" dirty="0" smtClean="0"/>
              <a:t>, </a:t>
            </a:r>
            <a:r>
              <a:rPr lang="pl-PL" sz="1600" dirty="0"/>
              <a:t>w tym: </a:t>
            </a:r>
          </a:p>
          <a:p>
            <a:pPr>
              <a:buFont typeface="Calibri" panose="020F0502020204030204" pitchFamily="34" charset="0"/>
              <a:buChar char="–"/>
            </a:pPr>
            <a:r>
              <a:rPr lang="pl-PL" sz="1600" b="1" dirty="0" smtClean="0"/>
              <a:t>9 </a:t>
            </a:r>
            <a:r>
              <a:rPr lang="pl-PL" sz="1600" dirty="0"/>
              <a:t>kontroli planowych na miejscu,</a:t>
            </a:r>
          </a:p>
          <a:p>
            <a:pPr>
              <a:buFont typeface="Calibri" panose="020F0502020204030204" pitchFamily="34" charset="0"/>
              <a:buChar char="–"/>
            </a:pPr>
            <a:r>
              <a:rPr lang="pl-PL" sz="1600" b="1" dirty="0"/>
              <a:t>9</a:t>
            </a:r>
            <a:r>
              <a:rPr lang="pl-PL" sz="1600" b="1" dirty="0" smtClean="0"/>
              <a:t> </a:t>
            </a:r>
            <a:r>
              <a:rPr lang="pl-PL" sz="1600" dirty="0"/>
              <a:t>wizyt monitoringowych przeprowadzonych jako odrębne </a:t>
            </a:r>
            <a:r>
              <a:rPr lang="pl-PL" sz="1600" dirty="0" smtClean="0"/>
              <a:t>kontrole.</a:t>
            </a:r>
          </a:p>
          <a:p>
            <a:pPr marL="0" indent="0">
              <a:buNone/>
            </a:pPr>
            <a:r>
              <a:rPr lang="pl-PL" sz="1600" dirty="0"/>
              <a:t>W stosunku do wszystkich kontroli projektów w ramach PO WER </a:t>
            </a:r>
            <a:r>
              <a:rPr lang="pl-PL" sz="1600" dirty="0" smtClean="0"/>
              <a:t>przeprowadzonych w tym </a:t>
            </a:r>
            <a:r>
              <a:rPr lang="pl-PL" sz="1600" dirty="0"/>
              <a:t>roku obrachunkowym </a:t>
            </a:r>
            <a:r>
              <a:rPr lang="pl-PL" sz="1600" dirty="0" smtClean="0"/>
              <a:t>(27 </a:t>
            </a:r>
            <a:r>
              <a:rPr lang="pl-PL" sz="1600" dirty="0"/>
              <a:t>kontroli) kontrole projektów PUP </a:t>
            </a:r>
            <a:r>
              <a:rPr lang="pl-PL" sz="1600" dirty="0" smtClean="0"/>
              <a:t>stanowią </a:t>
            </a:r>
            <a:r>
              <a:rPr lang="pl-PL" sz="1600" dirty="0"/>
              <a:t>ok. </a:t>
            </a:r>
            <a:r>
              <a:rPr lang="pl-PL" sz="1600" dirty="0" smtClean="0"/>
              <a:t>67 </a:t>
            </a:r>
            <a:r>
              <a:rPr lang="pl-PL" sz="1600" dirty="0"/>
              <a:t>%.</a:t>
            </a:r>
          </a:p>
          <a:p>
            <a:pPr>
              <a:buFont typeface="Calibri" panose="020F0502020204030204" pitchFamily="34" charset="0"/>
              <a:buChar char="–"/>
            </a:pPr>
            <a:endParaRPr lang="pl-PL" sz="1600" dirty="0"/>
          </a:p>
          <a:p>
            <a:pPr>
              <a:buFont typeface="Calibri" panose="020F0502020204030204" pitchFamily="34" charset="0"/>
              <a:buChar char="–"/>
            </a:pPr>
            <a:r>
              <a:rPr lang="pl-PL" sz="1600" dirty="0" smtClean="0"/>
              <a:t> </a:t>
            </a:r>
            <a:endParaRPr lang="pl-PL" sz="1600" dirty="0"/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F7B0A-EC85-4605-96DE-CC6779007C34}" type="slidenum">
              <a:rPr lang="pl-PL" altLang="pl-PL" smtClean="0"/>
              <a:pPr/>
              <a:t>2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341416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2" y="1138863"/>
            <a:ext cx="7886700" cy="378137"/>
          </a:xfrm>
        </p:spPr>
        <p:txBody>
          <a:bodyPr/>
          <a:lstStyle/>
          <a:p>
            <a:r>
              <a:rPr lang="pl-PL" dirty="0" smtClean="0"/>
              <a:t>Projekty </a:t>
            </a:r>
            <a:r>
              <a:rPr lang="pl-PL" dirty="0"/>
              <a:t>w ramach RPO WŁ na lata 2014-2020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b="0" dirty="0" smtClean="0"/>
              <a:t>Działanie </a:t>
            </a:r>
            <a:r>
              <a:rPr lang="pl-PL" b="0" dirty="0"/>
              <a:t>VIII.1 – kontrole na miejscu: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2" y="1646175"/>
            <a:ext cx="7886700" cy="4767504"/>
          </a:xfrm>
        </p:spPr>
        <p:txBody>
          <a:bodyPr/>
          <a:lstStyle/>
          <a:p>
            <a:pPr marL="0" indent="0">
              <a:buNone/>
            </a:pPr>
            <a:r>
              <a:rPr lang="pl-PL" sz="1600" b="1" dirty="0" smtClean="0"/>
              <a:t>1)  w roku obrachunkowym od 1 lipca 2016r. do 30 czerwca 2017r.:</a:t>
            </a:r>
            <a:endParaRPr lang="pl-PL" sz="1600" dirty="0" smtClean="0"/>
          </a:p>
          <a:p>
            <a:pPr marL="0" indent="0">
              <a:buNone/>
            </a:pPr>
            <a:r>
              <a:rPr lang="pl-PL" sz="1600" dirty="0" smtClean="0"/>
              <a:t>Liczba przeprowadzonych kontroli projektów:</a:t>
            </a:r>
          </a:p>
          <a:p>
            <a:pPr marL="0" indent="0">
              <a:buNone/>
            </a:pPr>
            <a:r>
              <a:rPr lang="pl-PL" sz="1600" dirty="0" smtClean="0"/>
              <a:t>- ogółem </a:t>
            </a:r>
            <a:r>
              <a:rPr lang="pl-PL" sz="1600" b="1" dirty="0" smtClean="0"/>
              <a:t>13</a:t>
            </a:r>
            <a:r>
              <a:rPr lang="pl-PL" sz="1600" dirty="0" smtClean="0"/>
              <a:t>, w tym: </a:t>
            </a:r>
          </a:p>
          <a:p>
            <a:pPr marL="0" indent="0">
              <a:buNone/>
            </a:pPr>
            <a:r>
              <a:rPr lang="pl-PL" sz="1600" dirty="0" smtClean="0"/>
              <a:t>- </a:t>
            </a:r>
            <a:r>
              <a:rPr lang="pl-PL" sz="1600" b="1" dirty="0" smtClean="0"/>
              <a:t>11</a:t>
            </a:r>
            <a:r>
              <a:rPr lang="pl-PL" sz="1600" dirty="0" smtClean="0"/>
              <a:t> kontroli planowych na miejscu,</a:t>
            </a:r>
          </a:p>
          <a:p>
            <a:pPr marL="0" indent="0">
              <a:buNone/>
            </a:pPr>
            <a:r>
              <a:rPr lang="pl-PL" sz="1600" dirty="0" smtClean="0"/>
              <a:t>- </a:t>
            </a:r>
            <a:r>
              <a:rPr lang="pl-PL" sz="1600" b="1" dirty="0"/>
              <a:t>2</a:t>
            </a:r>
            <a:r>
              <a:rPr lang="pl-PL" sz="1600" dirty="0" smtClean="0"/>
              <a:t> wizyty monitoringowe przeprowadzone jako odrębne kontrole.</a:t>
            </a:r>
          </a:p>
          <a:p>
            <a:pPr marL="0" indent="0">
              <a:buNone/>
            </a:pPr>
            <a:r>
              <a:rPr lang="pl-PL" sz="1600" dirty="0"/>
              <a:t> W stosunku do wszystkich kontroli projektów w ramach </a:t>
            </a:r>
            <a:r>
              <a:rPr lang="pl-PL" sz="1600" dirty="0" smtClean="0"/>
              <a:t>RPO WŁ </a:t>
            </a:r>
            <a:r>
              <a:rPr lang="pl-PL" sz="1600" dirty="0"/>
              <a:t>w danym roku obrachunkowym </a:t>
            </a:r>
            <a:r>
              <a:rPr lang="pl-PL" sz="1600" dirty="0" smtClean="0"/>
              <a:t>(72 kontrole) </a:t>
            </a:r>
            <a:r>
              <a:rPr lang="pl-PL" sz="1600" dirty="0"/>
              <a:t>kontrole projektów PUP stanowiły ok. </a:t>
            </a:r>
            <a:r>
              <a:rPr lang="pl-PL" sz="1600" dirty="0" smtClean="0"/>
              <a:t>18 %.</a:t>
            </a:r>
          </a:p>
          <a:p>
            <a:pPr marL="0" indent="0">
              <a:buNone/>
            </a:pPr>
            <a:r>
              <a:rPr lang="pl-PL" sz="1600" b="1" dirty="0" smtClean="0"/>
              <a:t>2)  w roku obrachunkowym od 1 lipca 2017r. do 30 czerwca 2018r. </a:t>
            </a:r>
            <a:r>
              <a:rPr lang="pl-PL" sz="1600" dirty="0" smtClean="0"/>
              <a:t>(I-</a:t>
            </a:r>
            <a:r>
              <a:rPr lang="pl-PL" sz="1600" dirty="0" err="1" smtClean="0"/>
              <a:t>sze</a:t>
            </a:r>
            <a:r>
              <a:rPr lang="pl-PL" sz="1600" dirty="0" smtClean="0"/>
              <a:t> półrocze do 31.12.2017r.)</a:t>
            </a:r>
            <a:r>
              <a:rPr lang="pl-PL" sz="1600" b="1" dirty="0" smtClean="0"/>
              <a:t>:</a:t>
            </a:r>
            <a:endParaRPr lang="pl-PL" sz="1600" dirty="0" smtClean="0"/>
          </a:p>
          <a:p>
            <a:pPr marL="0" indent="0">
              <a:buNone/>
            </a:pPr>
            <a:r>
              <a:rPr lang="pl-PL" sz="1600" dirty="0" smtClean="0"/>
              <a:t>Liczba przeprowadzonych kontroli projektów:</a:t>
            </a:r>
          </a:p>
          <a:p>
            <a:pPr marL="0" indent="0">
              <a:buNone/>
            </a:pPr>
            <a:r>
              <a:rPr lang="pl-PL" sz="1600" dirty="0" smtClean="0"/>
              <a:t>- ogółem </a:t>
            </a:r>
            <a:r>
              <a:rPr lang="pl-PL" sz="1600" b="1" dirty="0" smtClean="0"/>
              <a:t>13</a:t>
            </a:r>
            <a:r>
              <a:rPr lang="pl-PL" sz="1600" dirty="0" smtClean="0"/>
              <a:t>, w tym: </a:t>
            </a:r>
          </a:p>
          <a:p>
            <a:pPr marL="0" indent="0">
              <a:buNone/>
            </a:pPr>
            <a:r>
              <a:rPr lang="pl-PL" sz="1600" dirty="0" smtClean="0"/>
              <a:t>- </a:t>
            </a:r>
            <a:r>
              <a:rPr lang="pl-PL" sz="1600" b="1" dirty="0"/>
              <a:t>6</a:t>
            </a:r>
            <a:r>
              <a:rPr lang="pl-PL" sz="1600" dirty="0" smtClean="0"/>
              <a:t> kontroli planowych na miejscu,</a:t>
            </a:r>
          </a:p>
          <a:p>
            <a:pPr>
              <a:buFontTx/>
              <a:buChar char="-"/>
            </a:pPr>
            <a:r>
              <a:rPr lang="pl-PL" sz="1600" b="1" dirty="0" smtClean="0"/>
              <a:t>7</a:t>
            </a:r>
            <a:r>
              <a:rPr lang="pl-PL" sz="1600" dirty="0" smtClean="0"/>
              <a:t> wizyt monitoringowych przeprowadzonych jako odrębne kontrole. </a:t>
            </a:r>
          </a:p>
          <a:p>
            <a:pPr marL="0" indent="0">
              <a:buNone/>
            </a:pPr>
            <a:r>
              <a:rPr lang="pl-PL" sz="1600" dirty="0" smtClean="0"/>
              <a:t>W </a:t>
            </a:r>
            <a:r>
              <a:rPr lang="pl-PL" sz="1600" dirty="0"/>
              <a:t>stosunku do wszystkich kontroli projektów w ramach </a:t>
            </a:r>
            <a:r>
              <a:rPr lang="pl-PL" sz="1600" dirty="0" smtClean="0"/>
              <a:t>RPO WŁ </a:t>
            </a:r>
            <a:r>
              <a:rPr lang="pl-PL" sz="1600" dirty="0"/>
              <a:t>w </a:t>
            </a:r>
            <a:r>
              <a:rPr lang="pl-PL" sz="1600" dirty="0" smtClean="0"/>
              <a:t>tym </a:t>
            </a:r>
            <a:r>
              <a:rPr lang="pl-PL" sz="1600" dirty="0"/>
              <a:t>roku obrachunkowym </a:t>
            </a:r>
            <a:r>
              <a:rPr lang="pl-PL" sz="1600" dirty="0" smtClean="0"/>
              <a:t>(43 kontrole) </a:t>
            </a:r>
            <a:r>
              <a:rPr lang="pl-PL" sz="1600" dirty="0"/>
              <a:t>kontrole projektów PUP </a:t>
            </a:r>
            <a:r>
              <a:rPr lang="pl-PL" sz="1600" dirty="0" smtClean="0"/>
              <a:t>stanowią </a:t>
            </a:r>
            <a:r>
              <a:rPr lang="pl-PL" sz="1600" dirty="0"/>
              <a:t>ok. </a:t>
            </a:r>
            <a:r>
              <a:rPr lang="pl-PL" sz="1600" dirty="0" smtClean="0"/>
              <a:t>43 </a:t>
            </a:r>
            <a:r>
              <a:rPr lang="pl-PL" sz="1600" dirty="0"/>
              <a:t>%.</a:t>
            </a:r>
          </a:p>
          <a:p>
            <a:pPr>
              <a:buFontTx/>
              <a:buChar char="-"/>
            </a:pPr>
            <a:endParaRPr lang="pl-PL" sz="1600" dirty="0" smtClean="0"/>
          </a:p>
          <a:p>
            <a:pPr>
              <a:buFontTx/>
              <a:buChar char="-"/>
            </a:pPr>
            <a:endParaRPr lang="pl-PL" sz="1600" dirty="0" smtClean="0"/>
          </a:p>
          <a:p>
            <a:pPr>
              <a:buFontTx/>
              <a:buChar char="-"/>
            </a:pPr>
            <a:endParaRPr lang="pl-PL" sz="1600" dirty="0" smtClean="0"/>
          </a:p>
          <a:p>
            <a:endParaRPr lang="pl-PL" sz="16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F7B0A-EC85-4605-96DE-CC6779007C34}" type="slidenum">
              <a:rPr lang="pl-PL" altLang="pl-PL" smtClean="0"/>
              <a:pPr/>
              <a:t>3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3366297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0704" y="1382155"/>
            <a:ext cx="7886700" cy="378137"/>
          </a:xfrm>
        </p:spPr>
        <p:txBody>
          <a:bodyPr/>
          <a:lstStyle/>
          <a:p>
            <a:r>
              <a:rPr lang="pl-PL" dirty="0"/>
              <a:t>Uchybienia stwierdzone w trakcie </a:t>
            </a:r>
            <a:r>
              <a:rPr lang="pl-PL" dirty="0" smtClean="0"/>
              <a:t>kontroli: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9037" y="1571224"/>
            <a:ext cx="7886700" cy="4286566"/>
          </a:xfrm>
        </p:spPr>
        <p:txBody>
          <a:bodyPr/>
          <a:lstStyle/>
          <a:p>
            <a:pPr marL="0" lvl="0" indent="0">
              <a:buNone/>
            </a:pPr>
            <a:endParaRPr lang="pl-PL" sz="1600" dirty="0" smtClean="0"/>
          </a:p>
          <a:p>
            <a:pPr lvl="0"/>
            <a:r>
              <a:rPr lang="pl-PL" sz="1600" dirty="0" smtClean="0"/>
              <a:t>Błędy </a:t>
            </a:r>
            <a:r>
              <a:rPr lang="pl-PL" sz="1600" dirty="0"/>
              <a:t>w Zestawieniu dokumentów we WNP (błędne numery, daty wystawienia, zapłaty dokumentów księgowych) - </a:t>
            </a:r>
            <a:r>
              <a:rPr lang="pl-PL" sz="1600" dirty="0">
                <a:solidFill>
                  <a:schemeClr val="accent1">
                    <a:lumMod val="75000"/>
                  </a:schemeClr>
                </a:solidFill>
              </a:rPr>
              <a:t>PO WER/RPO</a:t>
            </a:r>
            <a:r>
              <a:rPr lang="pl-PL" sz="1600" dirty="0" smtClean="0"/>
              <a:t>;</a:t>
            </a:r>
            <a:endParaRPr lang="pl-PL" sz="1600" dirty="0"/>
          </a:p>
          <a:p>
            <a:r>
              <a:rPr lang="pl-PL" sz="1600" dirty="0"/>
              <a:t>Brak uwzględnienia we </a:t>
            </a:r>
            <a:r>
              <a:rPr lang="pl-PL" sz="1600" dirty="0" smtClean="0"/>
              <a:t>WND </a:t>
            </a:r>
            <a:r>
              <a:rPr lang="pl-PL" sz="1600" dirty="0"/>
              <a:t>występowania pomocy de </a:t>
            </a:r>
            <a:r>
              <a:rPr lang="pl-PL" sz="1600" dirty="0" err="1"/>
              <a:t>minimis</a:t>
            </a:r>
            <a:r>
              <a:rPr lang="pl-PL" sz="1600" dirty="0" smtClean="0"/>
              <a:t> </a:t>
            </a:r>
            <a:r>
              <a:rPr lang="pl-PL" sz="1600" dirty="0"/>
              <a:t>w przypadku realizacji zadania obejmującego przyznawanie bonów na </a:t>
            </a:r>
            <a:r>
              <a:rPr lang="pl-PL" sz="1600" dirty="0" smtClean="0"/>
              <a:t>zasiedlenie - </a:t>
            </a:r>
            <a:r>
              <a:rPr lang="pl-PL" sz="1600" dirty="0" smtClean="0">
                <a:solidFill>
                  <a:schemeClr val="accent1">
                    <a:lumMod val="75000"/>
                  </a:schemeClr>
                </a:solidFill>
              </a:rPr>
              <a:t>PO WER</a:t>
            </a:r>
            <a:r>
              <a:rPr lang="pl-PL" sz="1600" dirty="0" smtClean="0"/>
              <a:t>;</a:t>
            </a:r>
            <a:endParaRPr lang="pl-PL" sz="1600" dirty="0"/>
          </a:p>
          <a:p>
            <a:pPr lvl="0"/>
            <a:r>
              <a:rPr lang="pl-PL" sz="1600" dirty="0"/>
              <a:t>Niski poziom osiągniętych przez Beneficjenta założonych we WND wskaźników rezultatu oraz produktu – </a:t>
            </a:r>
            <a:r>
              <a:rPr lang="pl-PL" sz="1600" dirty="0">
                <a:solidFill>
                  <a:schemeClr val="accent1">
                    <a:lumMod val="75000"/>
                  </a:schemeClr>
                </a:solidFill>
              </a:rPr>
              <a:t>PO WER</a:t>
            </a:r>
            <a:r>
              <a:rPr lang="pl-PL" sz="1600" dirty="0" smtClean="0"/>
              <a:t>;</a:t>
            </a:r>
            <a:endParaRPr lang="pl-PL" sz="1600" dirty="0"/>
          </a:p>
          <a:p>
            <a:pPr lvl="0"/>
            <a:r>
              <a:rPr lang="pl-PL" sz="1600" dirty="0"/>
              <a:t>Różnica pomiędzy faktycznie udzielanym zakresem pomocy de </a:t>
            </a:r>
            <a:r>
              <a:rPr lang="pl-PL" sz="1600" dirty="0" err="1"/>
              <a:t>minimis</a:t>
            </a:r>
            <a:r>
              <a:rPr lang="pl-PL" sz="1600" dirty="0"/>
              <a:t> w stosunku do założeń WND (nie wskazanie we WND faktu wystąpienia pomocy de </a:t>
            </a:r>
            <a:r>
              <a:rPr lang="pl-PL" sz="1600" dirty="0" err="1"/>
              <a:t>minimis</a:t>
            </a:r>
            <a:r>
              <a:rPr lang="pl-PL" sz="1600" dirty="0"/>
              <a:t> w związku z realizacją szkoleń) – </a:t>
            </a:r>
            <a:r>
              <a:rPr lang="pl-PL" sz="1600" dirty="0">
                <a:solidFill>
                  <a:schemeClr val="accent1">
                    <a:lumMod val="75000"/>
                  </a:schemeClr>
                </a:solidFill>
              </a:rPr>
              <a:t>PO WER </a:t>
            </a:r>
            <a:r>
              <a:rPr lang="pl-PL" sz="1600" dirty="0" smtClean="0"/>
              <a:t>;</a:t>
            </a:r>
            <a:endParaRPr lang="pl-PL" sz="1600" dirty="0"/>
          </a:p>
          <a:p>
            <a:pPr lvl="0"/>
            <a:r>
              <a:rPr lang="pl-PL" sz="1600" dirty="0"/>
              <a:t>Błędy w danych zawartych w pkt. „Postęp rzeczowy realizacji projektu” we WNP </a:t>
            </a:r>
            <a:br>
              <a:rPr lang="pl-PL" sz="1600" dirty="0"/>
            </a:br>
            <a:r>
              <a:rPr lang="pl-PL" sz="1600" dirty="0"/>
              <a:t>– </a:t>
            </a:r>
            <a:r>
              <a:rPr lang="pl-PL" sz="1600" dirty="0">
                <a:solidFill>
                  <a:schemeClr val="accent1">
                    <a:lumMod val="75000"/>
                  </a:schemeClr>
                </a:solidFill>
              </a:rPr>
              <a:t>PO WER/RPO</a:t>
            </a:r>
            <a:r>
              <a:rPr lang="pl-PL" sz="1600" dirty="0" smtClean="0"/>
              <a:t>;</a:t>
            </a:r>
          </a:p>
          <a:p>
            <a:pPr lvl="0"/>
            <a:r>
              <a:rPr lang="pl-PL" sz="1600" dirty="0" smtClean="0"/>
              <a:t>Nieobecność </a:t>
            </a:r>
            <a:r>
              <a:rPr lang="pl-PL" sz="1600" dirty="0"/>
              <a:t>uczestniczki na stażu w terminie </a:t>
            </a:r>
            <a:r>
              <a:rPr lang="pl-PL" sz="1600" dirty="0" smtClean="0"/>
              <a:t>i </a:t>
            </a:r>
            <a:r>
              <a:rPr lang="pl-PL" sz="1600" dirty="0"/>
              <a:t>miejscu wskazanym w </a:t>
            </a:r>
            <a:r>
              <a:rPr lang="pl-PL" sz="1600" dirty="0" smtClean="0"/>
              <a:t>harmonogramie oraz  nieprzedstawienie </a:t>
            </a:r>
            <a:r>
              <a:rPr lang="pl-PL" sz="1600" dirty="0"/>
              <a:t>kontrolującym dokumentacji merytorycznej z kontrolowanej formy wsparcia w miejscu jego </a:t>
            </a:r>
            <a:r>
              <a:rPr lang="pl-PL" sz="1600" dirty="0" smtClean="0"/>
              <a:t>realizacji – </a:t>
            </a:r>
            <a:r>
              <a:rPr lang="pl-PL" sz="1600" dirty="0" smtClean="0">
                <a:solidFill>
                  <a:schemeClr val="accent1">
                    <a:lumMod val="75000"/>
                  </a:schemeClr>
                </a:solidFill>
              </a:rPr>
              <a:t>RPO;</a:t>
            </a:r>
            <a:endParaRPr lang="pl-PL" sz="1600" dirty="0"/>
          </a:p>
          <a:p>
            <a:pPr lvl="0"/>
            <a:endParaRPr lang="pl-PL" sz="1600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F7B0A-EC85-4605-96DE-CC6779007C34}" type="slidenum">
              <a:rPr lang="pl-PL" altLang="pl-PL" smtClean="0"/>
              <a:pPr/>
              <a:t>4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287302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Uchybienia stwierdzone w trakcie </a:t>
            </a:r>
            <a:r>
              <a:rPr lang="pl-PL" dirty="0" smtClean="0"/>
              <a:t>kontroli cd.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1775" y="1681506"/>
            <a:ext cx="7953962" cy="4307170"/>
          </a:xfrm>
        </p:spPr>
        <p:txBody>
          <a:bodyPr/>
          <a:lstStyle/>
          <a:p>
            <a:pPr marL="0" indent="0">
              <a:buNone/>
            </a:pPr>
            <a:endParaRPr lang="pl-PL" sz="1600" dirty="0"/>
          </a:p>
          <a:p>
            <a:pPr lvl="0"/>
            <a:r>
              <a:rPr lang="pl-PL" sz="1600" dirty="0" smtClean="0"/>
              <a:t>Nieaktualne </a:t>
            </a:r>
            <a:r>
              <a:rPr lang="pl-PL" sz="1600" dirty="0"/>
              <a:t>informacje na stronie internetowej Beneficjenta dotyczące planowanych efektów kontrolowanego projektu – </a:t>
            </a:r>
            <a:r>
              <a:rPr lang="pl-PL" sz="1600" dirty="0">
                <a:solidFill>
                  <a:schemeClr val="accent1">
                    <a:lumMod val="75000"/>
                  </a:schemeClr>
                </a:solidFill>
              </a:rPr>
              <a:t>PO WER </a:t>
            </a:r>
            <a:r>
              <a:rPr lang="pl-PL" sz="1600" dirty="0" smtClean="0"/>
              <a:t>;</a:t>
            </a:r>
            <a:endParaRPr lang="pl-PL" sz="1600" dirty="0"/>
          </a:p>
          <a:p>
            <a:pPr lvl="0"/>
            <a:r>
              <a:rPr lang="pl-PL" sz="1600" dirty="0"/>
              <a:t>Niekompletność wypełnienia dokumentacji ze staży – </a:t>
            </a:r>
            <a:r>
              <a:rPr lang="pl-PL" sz="1600" dirty="0">
                <a:solidFill>
                  <a:schemeClr val="accent1">
                    <a:lumMod val="75000"/>
                  </a:schemeClr>
                </a:solidFill>
              </a:rPr>
              <a:t>PO WER/RPO</a:t>
            </a:r>
            <a:r>
              <a:rPr lang="pl-PL" sz="1600" dirty="0" smtClean="0"/>
              <a:t>;</a:t>
            </a:r>
            <a:endParaRPr lang="pl-PL" sz="1600" dirty="0"/>
          </a:p>
          <a:p>
            <a:pPr lvl="0"/>
            <a:r>
              <a:rPr lang="pl-PL" sz="1600" dirty="0"/>
              <a:t>Brak pełnego udokumentowania sposobu przeprowadzenia szacowania zamówienia oraz rozbieżności pomiędzy dokumentami dotyczącymi tej czynności – </a:t>
            </a:r>
            <a:r>
              <a:rPr lang="pl-PL" sz="1600" dirty="0">
                <a:solidFill>
                  <a:schemeClr val="accent1">
                    <a:lumMod val="75000"/>
                  </a:schemeClr>
                </a:solidFill>
              </a:rPr>
              <a:t>PO WER</a:t>
            </a:r>
            <a:r>
              <a:rPr lang="pl-PL" sz="1600" dirty="0" smtClean="0"/>
              <a:t>;</a:t>
            </a:r>
            <a:endParaRPr lang="pl-PL" sz="1600" dirty="0"/>
          </a:p>
          <a:p>
            <a:pPr lvl="0"/>
            <a:r>
              <a:rPr lang="pl-PL" sz="1600" dirty="0"/>
              <a:t>Udzielenie stażyście przez organizatora </a:t>
            </a:r>
            <a:r>
              <a:rPr lang="pl-PL" sz="1600" dirty="0" smtClean="0"/>
              <a:t>dni </a:t>
            </a:r>
            <a:r>
              <a:rPr lang="pl-PL" sz="1600" dirty="0"/>
              <a:t>wolnych przed upływem 30 dni kalendarzowych odbywania stażu - </a:t>
            </a:r>
            <a:r>
              <a:rPr lang="pl-PL" sz="1600" dirty="0">
                <a:solidFill>
                  <a:schemeClr val="accent1">
                    <a:lumMod val="75000"/>
                  </a:schemeClr>
                </a:solidFill>
              </a:rPr>
              <a:t>RPO</a:t>
            </a:r>
            <a:r>
              <a:rPr lang="pl-PL" sz="1600" dirty="0" smtClean="0"/>
              <a:t>;</a:t>
            </a:r>
            <a:endParaRPr lang="pl-PL" sz="1600" dirty="0"/>
          </a:p>
          <a:p>
            <a:pPr lvl="0"/>
            <a:r>
              <a:rPr lang="pl-PL" sz="1600" dirty="0"/>
              <a:t>Wprowadzenie do SL2014 błędnych dat rozpoczęcia przez uczestników udziału w projekcie oraz przeprowadzenia pośrednictwa pracy i/lub poradnictwa zawodowego - </a:t>
            </a:r>
            <a:r>
              <a:rPr lang="pl-PL" sz="1600" dirty="0">
                <a:solidFill>
                  <a:schemeClr val="accent1">
                    <a:lumMod val="75000"/>
                  </a:schemeClr>
                </a:solidFill>
              </a:rPr>
              <a:t>RPO</a:t>
            </a:r>
            <a:r>
              <a:rPr lang="pl-PL" sz="1600" dirty="0" smtClean="0"/>
              <a:t>;</a:t>
            </a:r>
            <a:endParaRPr lang="pl-PL" sz="1600" dirty="0"/>
          </a:p>
          <a:p>
            <a:pPr lvl="0"/>
            <a:r>
              <a:rPr lang="pl-PL" sz="1600" dirty="0"/>
              <a:t>Zastosowanie błędnego kursu euro przy przeliczaniu wysokości przyznanej pomocy de </a:t>
            </a:r>
            <a:r>
              <a:rPr lang="pl-PL" sz="1600" dirty="0" err="1"/>
              <a:t>minimis</a:t>
            </a:r>
            <a:r>
              <a:rPr lang="pl-PL" sz="1600" dirty="0"/>
              <a:t> - </a:t>
            </a:r>
            <a:r>
              <a:rPr lang="pl-PL" sz="1600" dirty="0">
                <a:solidFill>
                  <a:schemeClr val="accent1">
                    <a:lumMod val="75000"/>
                  </a:schemeClr>
                </a:solidFill>
              </a:rPr>
              <a:t>RPO</a:t>
            </a:r>
            <a:r>
              <a:rPr lang="pl-PL" sz="1600" dirty="0" smtClean="0"/>
              <a:t>;</a:t>
            </a:r>
          </a:p>
          <a:p>
            <a:pPr lvl="0"/>
            <a:r>
              <a:rPr lang="pl-PL" sz="1600" dirty="0"/>
              <a:t>Wprowadzenie w umowach na wyposażenie lub doposażenie stanowiska pracy dla osoby bezrobotnej zapisów ograniczających możliwość rozwiązania stosunku pracy przez pracodawcę z uczestnikiem </a:t>
            </a:r>
            <a:r>
              <a:rPr lang="pl-PL" sz="1600" dirty="0" smtClean="0"/>
              <a:t>projektu</a:t>
            </a:r>
            <a:r>
              <a:rPr lang="pl-PL" sz="1600" dirty="0"/>
              <a:t> - </a:t>
            </a:r>
            <a:r>
              <a:rPr lang="pl-PL" sz="1600" dirty="0" smtClean="0">
                <a:solidFill>
                  <a:schemeClr val="accent1">
                    <a:lumMod val="75000"/>
                  </a:schemeClr>
                </a:solidFill>
              </a:rPr>
              <a:t>RPO</a:t>
            </a:r>
            <a:r>
              <a:rPr lang="pl-PL" sz="1600" dirty="0" smtClean="0"/>
              <a:t>;</a:t>
            </a:r>
            <a:endParaRPr lang="pl-PL" sz="1600" dirty="0"/>
          </a:p>
          <a:p>
            <a:pPr lvl="0"/>
            <a:endParaRPr lang="pl-PL" sz="1600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F7B0A-EC85-4605-96DE-CC6779007C34}" type="slidenum">
              <a:rPr lang="pl-PL" altLang="pl-PL" smtClean="0"/>
              <a:pPr/>
              <a:t>5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77465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Uchybienia stwierdzone w trakcie </a:t>
            </a:r>
            <a:r>
              <a:rPr lang="pl-PL" dirty="0" smtClean="0"/>
              <a:t>kontroli cd.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34095" y="1681506"/>
            <a:ext cx="7841641" cy="4474595"/>
          </a:xfrm>
        </p:spPr>
        <p:txBody>
          <a:bodyPr/>
          <a:lstStyle/>
          <a:p>
            <a:r>
              <a:rPr lang="pl-PL" sz="1600" dirty="0" smtClean="0"/>
              <a:t>Brak </a:t>
            </a:r>
            <a:r>
              <a:rPr lang="pl-PL" sz="1600" dirty="0"/>
              <a:t>stosowania wymaganych znaków graficznych i logotypów identyfikujących program operacyjny, w ramach którego współfinansowano realizowany projekt w przypadku dokumentacji osobowej (opinia i sprawozdanie z realizacji stażu) uczestniczek projektu oraz na opiniach i zaświadczeniach ze staży - </a:t>
            </a:r>
            <a:r>
              <a:rPr lang="pl-PL" sz="1600" dirty="0">
                <a:solidFill>
                  <a:schemeClr val="accent1">
                    <a:lumMod val="75000"/>
                  </a:schemeClr>
                </a:solidFill>
              </a:rPr>
              <a:t>RPO</a:t>
            </a:r>
            <a:r>
              <a:rPr lang="pl-PL" sz="1600" dirty="0" smtClean="0"/>
              <a:t>;</a:t>
            </a:r>
            <a:endParaRPr lang="pl-PL" sz="1600" dirty="0"/>
          </a:p>
          <a:p>
            <a:pPr lvl="0"/>
            <a:r>
              <a:rPr lang="pl-PL" sz="1600" dirty="0" smtClean="0"/>
              <a:t>Umieszczenie </a:t>
            </a:r>
            <a:r>
              <a:rPr lang="pl-PL" sz="1600" dirty="0"/>
              <a:t>na stronie internetowej Beneficjenta niepełnej informacji o realizowanym</a:t>
            </a:r>
            <a:br>
              <a:rPr lang="pl-PL" sz="1600" dirty="0"/>
            </a:br>
            <a:r>
              <a:rPr lang="pl-PL" sz="1600" dirty="0"/>
              <a:t> </a:t>
            </a:r>
            <a:r>
              <a:rPr lang="pl-PL" sz="1600" dirty="0" smtClean="0"/>
              <a:t>projekcie- </a:t>
            </a:r>
            <a:r>
              <a:rPr lang="pl-PL" sz="1600" dirty="0">
                <a:solidFill>
                  <a:schemeClr val="accent1">
                    <a:lumMod val="75000"/>
                  </a:schemeClr>
                </a:solidFill>
              </a:rPr>
              <a:t>RPO</a:t>
            </a:r>
            <a:r>
              <a:rPr lang="pl-PL" sz="1600" dirty="0" smtClean="0"/>
              <a:t>;</a:t>
            </a:r>
            <a:endParaRPr lang="pl-PL" sz="1600" dirty="0"/>
          </a:p>
          <a:p>
            <a:pPr lvl="0"/>
            <a:r>
              <a:rPr lang="pl-PL" sz="1600" dirty="0" smtClean="0"/>
              <a:t>Nieprzekazanie </a:t>
            </a:r>
            <a:r>
              <a:rPr lang="pl-PL" sz="1600" dirty="0"/>
              <a:t>poprzez SL2014 informacji o kontrakcie wynikającym z przeprowadzonego zamówienia w trybie przetargu nieograniczonego - </a:t>
            </a:r>
            <a:r>
              <a:rPr lang="pl-PL" sz="1600" dirty="0">
                <a:solidFill>
                  <a:schemeClr val="accent1">
                    <a:lumMod val="75000"/>
                  </a:schemeClr>
                </a:solidFill>
              </a:rPr>
              <a:t>RPO</a:t>
            </a:r>
            <a:r>
              <a:rPr lang="pl-PL" sz="1600" dirty="0" smtClean="0"/>
              <a:t>;</a:t>
            </a:r>
            <a:endParaRPr lang="pl-PL" sz="1600" dirty="0"/>
          </a:p>
          <a:p>
            <a:pPr lvl="0"/>
            <a:r>
              <a:rPr lang="pl-PL" sz="1600" dirty="0"/>
              <a:t>Błędy pisarskie w treści umów o zorganizowanie prac </a:t>
            </a:r>
            <a:r>
              <a:rPr lang="pl-PL" sz="1600" dirty="0" smtClean="0"/>
              <a:t>interwencyjnych - </a:t>
            </a:r>
            <a:r>
              <a:rPr lang="pl-PL" sz="1600" dirty="0" smtClean="0">
                <a:solidFill>
                  <a:schemeClr val="accent1">
                    <a:lumMod val="75000"/>
                  </a:schemeClr>
                </a:solidFill>
              </a:rPr>
              <a:t>RPO</a:t>
            </a:r>
            <a:r>
              <a:rPr lang="pl-PL" sz="1600" dirty="0" smtClean="0"/>
              <a:t>;</a:t>
            </a:r>
          </a:p>
          <a:p>
            <a:pPr lvl="0"/>
            <a:r>
              <a:rPr lang="pl-PL" sz="1600" dirty="0"/>
              <a:t>Rozbieżność pomiędzy godzinami pracy stażysty wskazanymi we wniosku o zawarcie umowy </a:t>
            </a:r>
            <a:r>
              <a:rPr lang="pl-PL" sz="1600" dirty="0" smtClean="0"/>
              <a:t>o </a:t>
            </a:r>
            <a:r>
              <a:rPr lang="pl-PL" sz="1600" dirty="0"/>
              <a:t>zorganizowanie stażu dla osoby bezrobotnej, a godzinami podanymi w listach </a:t>
            </a:r>
            <a:r>
              <a:rPr lang="pl-PL" sz="1600" dirty="0" smtClean="0"/>
              <a:t>obecności - </a:t>
            </a:r>
            <a:r>
              <a:rPr lang="pl-PL" sz="1600" dirty="0">
                <a:solidFill>
                  <a:schemeClr val="accent1">
                    <a:lumMod val="75000"/>
                  </a:schemeClr>
                </a:solidFill>
              </a:rPr>
              <a:t>PO WER</a:t>
            </a:r>
            <a:r>
              <a:rPr lang="pl-PL" sz="1600" dirty="0" smtClean="0"/>
              <a:t> ;</a:t>
            </a:r>
          </a:p>
          <a:p>
            <a:pPr lvl="0"/>
            <a:r>
              <a:rPr lang="pl-PL" sz="1600" dirty="0"/>
              <a:t>Brak określenia w zapytaniach ofertowych na etapie szacowania wartości zamówienia wymiaru godzinowego </a:t>
            </a:r>
            <a:r>
              <a:rPr lang="pl-PL" sz="1600" dirty="0" smtClean="0"/>
              <a:t>szkolenia - </a:t>
            </a:r>
            <a:r>
              <a:rPr lang="pl-PL" sz="1600" dirty="0">
                <a:solidFill>
                  <a:schemeClr val="accent1">
                    <a:lumMod val="75000"/>
                  </a:schemeClr>
                </a:solidFill>
              </a:rPr>
              <a:t>RPO</a:t>
            </a:r>
            <a:r>
              <a:rPr lang="pl-PL" sz="1600" dirty="0" smtClean="0"/>
              <a:t>; </a:t>
            </a:r>
            <a:endParaRPr lang="pl-PL" sz="1600" dirty="0"/>
          </a:p>
          <a:p>
            <a:pPr lvl="0"/>
            <a:r>
              <a:rPr lang="pl-PL" sz="1600" dirty="0"/>
              <a:t>Brak wykazania we WNP korekty finansowej z tytułu zwrotu podatku VAT od jednorazowych środków na podjęcie działalności </a:t>
            </a:r>
            <a:r>
              <a:rPr lang="pl-PL" sz="1600" dirty="0" smtClean="0"/>
              <a:t>gospodarczej </a:t>
            </a:r>
            <a:r>
              <a:rPr lang="pl-PL" sz="1600" dirty="0"/>
              <a:t>- </a:t>
            </a:r>
            <a:r>
              <a:rPr lang="pl-PL" sz="1600" dirty="0">
                <a:solidFill>
                  <a:schemeClr val="accent1">
                    <a:lumMod val="75000"/>
                  </a:schemeClr>
                </a:solidFill>
              </a:rPr>
              <a:t>RPO</a:t>
            </a:r>
            <a:r>
              <a:rPr lang="pl-PL" sz="1600" dirty="0"/>
              <a:t>;</a:t>
            </a:r>
          </a:p>
          <a:p>
            <a:pPr marL="0" indent="0">
              <a:buNone/>
            </a:pPr>
            <a:endParaRPr lang="pl-PL" sz="1600" dirty="0"/>
          </a:p>
          <a:p>
            <a:pPr lvl="0"/>
            <a:endParaRPr lang="pl-PL" sz="1600" dirty="0"/>
          </a:p>
          <a:p>
            <a:pPr lvl="0"/>
            <a:endParaRPr lang="pl-PL" sz="1600" dirty="0"/>
          </a:p>
          <a:p>
            <a:pPr lvl="0"/>
            <a:endParaRPr lang="pl-PL" sz="1600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F7B0A-EC85-4605-96DE-CC6779007C34}" type="slidenum">
              <a:rPr lang="pl-PL" altLang="pl-PL" smtClean="0"/>
              <a:pPr/>
              <a:t>6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30482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Uchybienia stwierdzone w trakcie </a:t>
            </a:r>
            <a:r>
              <a:rPr lang="pl-PL" dirty="0" smtClean="0"/>
              <a:t>kontroli cd.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9037" y="1681506"/>
            <a:ext cx="7886700" cy="4176283"/>
          </a:xfrm>
        </p:spPr>
        <p:txBody>
          <a:bodyPr/>
          <a:lstStyle/>
          <a:p>
            <a:pPr marL="0" indent="0">
              <a:buNone/>
            </a:pPr>
            <a:endParaRPr lang="pl-PL" sz="1600" dirty="0"/>
          </a:p>
          <a:p>
            <a:r>
              <a:rPr lang="pl-PL" sz="1600" dirty="0"/>
              <a:t> </a:t>
            </a:r>
            <a:r>
              <a:rPr lang="pl-PL" sz="1600" dirty="0" smtClean="0"/>
              <a:t>Niekompletność </a:t>
            </a:r>
            <a:r>
              <a:rPr lang="pl-PL" sz="1600" dirty="0"/>
              <a:t>wypełnienia formularzy informacji przedstawianych przy ubieganiu się o pomoc de </a:t>
            </a:r>
            <a:r>
              <a:rPr lang="pl-PL" sz="1600" dirty="0" err="1"/>
              <a:t>minimis</a:t>
            </a:r>
            <a:r>
              <a:rPr lang="pl-PL" sz="1600" dirty="0"/>
              <a:t> w przypadku jednorazowych środków na rozpoczęcie działalności gospodarczej - </a:t>
            </a:r>
            <a:r>
              <a:rPr lang="pl-PL" sz="1600" dirty="0">
                <a:solidFill>
                  <a:schemeClr val="accent1">
                    <a:lumMod val="75000"/>
                  </a:schemeClr>
                </a:solidFill>
              </a:rPr>
              <a:t>RPO</a:t>
            </a:r>
            <a:r>
              <a:rPr lang="pl-PL" sz="1600" dirty="0" smtClean="0"/>
              <a:t>;</a:t>
            </a:r>
            <a:endParaRPr lang="pl-PL" sz="1600" dirty="0"/>
          </a:p>
          <a:p>
            <a:pPr lvl="0"/>
            <a:r>
              <a:rPr lang="pl-PL" sz="1600" dirty="0"/>
              <a:t>Niekompletności danych wykazywanych w dokumentach osobowych uczestników projektu- </a:t>
            </a:r>
            <a:r>
              <a:rPr lang="pl-PL" sz="1600" dirty="0">
                <a:solidFill>
                  <a:schemeClr val="accent1">
                    <a:lumMod val="75000"/>
                  </a:schemeClr>
                </a:solidFill>
              </a:rPr>
              <a:t>RPO</a:t>
            </a:r>
            <a:r>
              <a:rPr lang="pl-PL" sz="1600" dirty="0" smtClean="0"/>
              <a:t>;</a:t>
            </a:r>
            <a:endParaRPr lang="pl-PL" sz="1600" dirty="0"/>
          </a:p>
          <a:p>
            <a:pPr lvl="0"/>
            <a:r>
              <a:rPr lang="pl-PL" sz="1600" dirty="0"/>
              <a:t>Powoływanie się w oświadczeniach przez składanych przez uczestników na odpowiedzialność karną za ewentualne złożenie oświadczeń niezgodnych z prawdą - </a:t>
            </a:r>
            <a:r>
              <a:rPr lang="pl-PL" sz="1600" dirty="0">
                <a:solidFill>
                  <a:schemeClr val="accent1">
                    <a:lumMod val="75000"/>
                  </a:schemeClr>
                </a:solidFill>
              </a:rPr>
              <a:t>RPO</a:t>
            </a:r>
            <a:r>
              <a:rPr lang="pl-PL" sz="1600" dirty="0" smtClean="0"/>
              <a:t>;</a:t>
            </a:r>
            <a:endParaRPr lang="pl-PL" sz="1600" dirty="0"/>
          </a:p>
          <a:p>
            <a:pPr lvl="0"/>
            <a:r>
              <a:rPr lang="pl-PL" sz="1600" dirty="0"/>
              <a:t>Brak należytego wykonania warunków umowy szkoleniowej przez Wykonawcę - </a:t>
            </a:r>
            <a:r>
              <a:rPr lang="pl-PL" sz="1600" dirty="0">
                <a:solidFill>
                  <a:schemeClr val="accent1">
                    <a:lumMod val="75000"/>
                  </a:schemeClr>
                </a:solidFill>
              </a:rPr>
              <a:t>RPO</a:t>
            </a:r>
            <a:r>
              <a:rPr lang="pl-PL" sz="1600" dirty="0" smtClean="0"/>
              <a:t>;</a:t>
            </a:r>
            <a:endParaRPr lang="pl-PL" sz="1600" dirty="0"/>
          </a:p>
          <a:p>
            <a:pPr lvl="0"/>
            <a:r>
              <a:rPr lang="pl-PL" sz="1600" dirty="0"/>
              <a:t>Brak wystarczającej wiedzy wśród uczestników projektu w zakresie źródeł finansowania ich udziału we wsparciu – </a:t>
            </a:r>
            <a:r>
              <a:rPr lang="pl-PL" sz="1600" dirty="0">
                <a:solidFill>
                  <a:schemeClr val="accent1">
                    <a:lumMod val="75000"/>
                  </a:schemeClr>
                </a:solidFill>
              </a:rPr>
              <a:t>PO </a:t>
            </a:r>
            <a:r>
              <a:rPr lang="pl-PL" sz="1600" dirty="0" smtClean="0">
                <a:solidFill>
                  <a:schemeClr val="accent1">
                    <a:lumMod val="75000"/>
                  </a:schemeClr>
                </a:solidFill>
              </a:rPr>
              <a:t>WER</a:t>
            </a:r>
            <a:r>
              <a:rPr lang="pl-PL" sz="1600" dirty="0"/>
              <a:t>;</a:t>
            </a:r>
          </a:p>
          <a:p>
            <a:pPr lvl="0"/>
            <a:r>
              <a:rPr lang="pl-PL" sz="1600" dirty="0"/>
              <a:t>Brak prawidłowego oznakowania miejsca realizacji kontrolowanej formy wsparcia </a:t>
            </a:r>
            <a:r>
              <a:rPr lang="pl-PL" sz="1600" dirty="0" smtClean="0"/>
              <a:t>– </a:t>
            </a:r>
            <a:r>
              <a:rPr lang="pl-PL" sz="1600" dirty="0" smtClean="0">
                <a:solidFill>
                  <a:schemeClr val="accent1">
                    <a:lumMod val="75000"/>
                  </a:schemeClr>
                </a:solidFill>
              </a:rPr>
              <a:t>RPO</a:t>
            </a:r>
            <a:r>
              <a:rPr lang="pl-PL" sz="1600" dirty="0" smtClean="0"/>
              <a:t>;</a:t>
            </a:r>
          </a:p>
          <a:p>
            <a:r>
              <a:rPr lang="pl-PL" sz="1600" dirty="0"/>
              <a:t>Błędne obliczenie i wskazanie wysokości udzielonej pomocy de </a:t>
            </a:r>
            <a:r>
              <a:rPr lang="pl-PL" sz="1600" dirty="0" err="1"/>
              <a:t>minimis</a:t>
            </a:r>
            <a:r>
              <a:rPr lang="pl-PL" sz="1600" dirty="0"/>
              <a:t> w korektach zaświadczeń wydanych organizatorom prac </a:t>
            </a:r>
            <a:r>
              <a:rPr lang="pl-PL" sz="1600" dirty="0" smtClean="0"/>
              <a:t>interwencyjnych </a:t>
            </a:r>
            <a:r>
              <a:rPr lang="pl-PL" sz="1600" dirty="0"/>
              <a:t>– </a:t>
            </a:r>
            <a:r>
              <a:rPr lang="pl-PL" sz="1600" dirty="0">
                <a:solidFill>
                  <a:schemeClr val="accent1">
                    <a:lumMod val="75000"/>
                  </a:schemeClr>
                </a:solidFill>
              </a:rPr>
              <a:t>RPO</a:t>
            </a:r>
            <a:r>
              <a:rPr lang="pl-PL" sz="1600" dirty="0"/>
              <a:t>;</a:t>
            </a:r>
          </a:p>
          <a:p>
            <a:pPr lvl="0"/>
            <a:endParaRPr lang="pl-PL" sz="1600" dirty="0"/>
          </a:p>
          <a:p>
            <a:pPr marL="0" lvl="0" indent="0">
              <a:buNone/>
            </a:pPr>
            <a:endParaRPr lang="pl-PL" sz="1600" dirty="0"/>
          </a:p>
          <a:p>
            <a:pPr lvl="0"/>
            <a:endParaRPr lang="pl-PL" sz="1600" dirty="0"/>
          </a:p>
          <a:p>
            <a:pPr lvl="0"/>
            <a:endParaRPr lang="pl-PL" sz="1600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F7B0A-EC85-4605-96DE-CC6779007C34}" type="slidenum">
              <a:rPr lang="pl-PL" altLang="pl-PL" smtClean="0"/>
              <a:pPr/>
              <a:t>7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780846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0422" y="1276406"/>
            <a:ext cx="8256556" cy="4176283"/>
          </a:xfrm>
        </p:spPr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 smtClean="0"/>
          </a:p>
          <a:p>
            <a:pPr marL="0" indent="0" algn="ctr">
              <a:buNone/>
            </a:pPr>
            <a:r>
              <a:rPr lang="pl-PL" sz="3200" dirty="0" smtClean="0"/>
              <a:t>DZIĘKUJĘ ZA UWAGĘ</a:t>
            </a:r>
            <a:endParaRPr lang="pl-PL" sz="32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F7B0A-EC85-4605-96DE-CC6779007C34}" type="slidenum">
              <a:rPr lang="pl-PL" altLang="pl-PL" smtClean="0"/>
              <a:pPr/>
              <a:t>8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39208627"/>
      </p:ext>
    </p:extLst>
  </p:cSld>
  <p:clrMapOvr>
    <a:masterClrMapping/>
  </p:clrMapOvr>
</p:sld>
</file>

<file path=ppt/theme/theme1.xml><?xml version="1.0" encoding="utf-8"?>
<a:theme xmlns:a="http://schemas.openxmlformats.org/drawingml/2006/main" name="Umowa Partnerstwa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unduszeEuropejskiePrezentacjaTemplate.potx" id="{E1C8E9E8-192D-4AF6-9B43-48AB8A3797D1}" vid="{41BC98EB-B254-48DE-A757-86CC93C6277F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1847</TotalTime>
  <Words>409</Words>
  <Application>Microsoft Office PowerPoint</Application>
  <PresentationFormat>Pokaz na ekranie (4:3)</PresentationFormat>
  <Paragraphs>85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1" baseType="lpstr">
      <vt:lpstr>Arial</vt:lpstr>
      <vt:lpstr>Calibri</vt:lpstr>
      <vt:lpstr>Umowa Partnerstwa</vt:lpstr>
      <vt:lpstr>   Podsumowanie kontroli projektów na miejscu realizowanych przez  powiatowe urzędy pracy     </vt:lpstr>
      <vt:lpstr>Projekty w ramach PO WER 2014-2020  Poddziałanie 1.1.2 – kontrole na miejscu:</vt:lpstr>
      <vt:lpstr>Projekty w ramach RPO WŁ na lata 2014-2020  Działanie VIII.1 – kontrole na miejscu:</vt:lpstr>
      <vt:lpstr>Uchybienia stwierdzone w trakcie kontroli: </vt:lpstr>
      <vt:lpstr>Uchybienia stwierdzone w trakcie kontroli cd. </vt:lpstr>
      <vt:lpstr>Uchybienia stwierdzone w trakcie kontroli cd. </vt:lpstr>
      <vt:lpstr>Uchybienia stwierdzone w trakcie kontroli cd. 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NIEPRAWIDŁOWOŚCI  w okresie 2014 -2020</dc:title>
  <dc:creator>Dominika Makowska</dc:creator>
  <cp:lastModifiedBy>Ewelina Mamenas</cp:lastModifiedBy>
  <cp:revision>122</cp:revision>
  <cp:lastPrinted>2016-12-19T11:45:08Z</cp:lastPrinted>
  <dcterms:created xsi:type="dcterms:W3CDTF">2015-10-27T12:40:39Z</dcterms:created>
  <dcterms:modified xsi:type="dcterms:W3CDTF">2017-12-19T12:04:02Z</dcterms:modified>
</cp:coreProperties>
</file>