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4" r:id="rId1"/>
  </p:sldMasterIdLst>
  <p:handoutMasterIdLst>
    <p:handoutMasterId r:id="rId7"/>
  </p:handoutMasterIdLst>
  <p:sldIdLst>
    <p:sldId id="256" r:id="rId2"/>
    <p:sldId id="258" r:id="rId3"/>
    <p:sldId id="259" r:id="rId4"/>
    <p:sldId id="262" r:id="rId5"/>
    <p:sldId id="263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9A2A"/>
    <a:srgbClr val="1A703D"/>
    <a:srgbClr val="476D1D"/>
    <a:srgbClr val="406B23"/>
    <a:srgbClr val="3E6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024E8-D6B6-4816-A437-9295FFAAFA2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D0E94EF-149B-48C1-9431-6896853C8BF9}">
      <dgm:prSet/>
      <dgm:spPr/>
      <dgm:t>
        <a:bodyPr/>
        <a:lstStyle/>
        <a:p>
          <a:r>
            <a:rPr lang="pl-PL" b="1" dirty="0"/>
            <a:t>Rezerwa Ministra</a:t>
          </a:r>
        </a:p>
      </dgm:t>
    </dgm:pt>
    <dgm:pt modelId="{BC49D247-F1D8-451E-B1AC-334C1493D05D}" type="parTrans" cxnId="{E4F29B69-71FE-4C96-A2A4-086FAF27C89F}">
      <dgm:prSet/>
      <dgm:spPr/>
      <dgm:t>
        <a:bodyPr/>
        <a:lstStyle/>
        <a:p>
          <a:endParaRPr lang="pl-PL"/>
        </a:p>
      </dgm:t>
    </dgm:pt>
    <dgm:pt modelId="{3258F911-1133-482A-9FDA-473082ED0EB7}" type="sibTrans" cxnId="{E4F29B69-71FE-4C96-A2A4-086FAF27C89F}">
      <dgm:prSet/>
      <dgm:spPr/>
      <dgm:t>
        <a:bodyPr/>
        <a:lstStyle/>
        <a:p>
          <a:endParaRPr lang="pl-PL"/>
        </a:p>
      </dgm:t>
    </dgm:pt>
    <dgm:pt modelId="{88811FF7-B1E9-4DA5-8649-1B10BD91106E}">
      <dgm:prSet/>
      <dgm:spPr/>
      <dgm:t>
        <a:bodyPr/>
        <a:lstStyle/>
        <a:p>
          <a:r>
            <a:rPr lang="pl-PL" b="1" dirty="0"/>
            <a:t>Środki na 2018 rok</a:t>
          </a:r>
        </a:p>
      </dgm:t>
    </dgm:pt>
    <dgm:pt modelId="{DED6DF2C-A9B3-4861-B4CC-BD016DD96477}" type="parTrans" cxnId="{1C7525F8-9E30-49A8-9F3E-495436C9D520}">
      <dgm:prSet/>
      <dgm:spPr/>
      <dgm:t>
        <a:bodyPr/>
        <a:lstStyle/>
        <a:p>
          <a:endParaRPr lang="pl-PL"/>
        </a:p>
      </dgm:t>
    </dgm:pt>
    <dgm:pt modelId="{17971DD0-6BE0-4657-BE1F-2BE57A2BDF85}" type="sibTrans" cxnId="{1C7525F8-9E30-49A8-9F3E-495436C9D520}">
      <dgm:prSet/>
      <dgm:spPr/>
      <dgm:t>
        <a:bodyPr/>
        <a:lstStyle/>
        <a:p>
          <a:endParaRPr lang="pl-PL"/>
        </a:p>
      </dgm:t>
    </dgm:pt>
    <dgm:pt modelId="{D072D70C-F9C1-4C51-90B9-8CAE30FB3DF8}">
      <dgm:prSet/>
      <dgm:spPr/>
      <dgm:t>
        <a:bodyPr/>
        <a:lstStyle/>
        <a:p>
          <a:r>
            <a:rPr lang="pl-PL" b="1" dirty="0"/>
            <a:t>Środki na 2019 rok </a:t>
          </a:r>
          <a:br>
            <a:rPr lang="pl-PL" b="1" dirty="0"/>
          </a:br>
          <a:r>
            <a:rPr lang="pl-PL" b="1" dirty="0"/>
            <a:t>i następne lata</a:t>
          </a:r>
        </a:p>
      </dgm:t>
    </dgm:pt>
    <dgm:pt modelId="{4EBAAD5B-46C6-4ECB-AB21-3A2674166340}" type="parTrans" cxnId="{85CFC496-2F63-4B63-999C-93D8D5DE0F90}">
      <dgm:prSet/>
      <dgm:spPr/>
      <dgm:t>
        <a:bodyPr/>
        <a:lstStyle/>
        <a:p>
          <a:endParaRPr lang="pl-PL"/>
        </a:p>
      </dgm:t>
    </dgm:pt>
    <dgm:pt modelId="{1D82691E-46DA-487F-8260-0FBAB2B60D8B}" type="sibTrans" cxnId="{85CFC496-2F63-4B63-999C-93D8D5DE0F90}">
      <dgm:prSet/>
      <dgm:spPr/>
      <dgm:t>
        <a:bodyPr/>
        <a:lstStyle/>
        <a:p>
          <a:endParaRPr lang="pl-PL"/>
        </a:p>
      </dgm:t>
    </dgm:pt>
    <dgm:pt modelId="{75BE1734-46E9-4CD3-9F28-716A0A6A0B7A}">
      <dgm:prSet/>
      <dgm:spPr/>
      <dgm:t>
        <a:bodyPr/>
        <a:lstStyle/>
        <a:p>
          <a:r>
            <a:rPr lang="pl-PL" b="1" dirty="0"/>
            <a:t>Program Regionalny</a:t>
          </a:r>
        </a:p>
      </dgm:t>
    </dgm:pt>
    <dgm:pt modelId="{8CB5DD7B-7037-4DCC-9CD4-D81A2A6250CA}" type="parTrans" cxnId="{6DB013C2-C3CF-4ADE-8ECA-07E94DBFCB69}">
      <dgm:prSet/>
      <dgm:spPr/>
      <dgm:t>
        <a:bodyPr/>
        <a:lstStyle/>
        <a:p>
          <a:endParaRPr lang="pl-PL"/>
        </a:p>
      </dgm:t>
    </dgm:pt>
    <dgm:pt modelId="{D9728F60-8507-4B3F-BA2A-69B6A5083C2F}" type="sibTrans" cxnId="{6DB013C2-C3CF-4ADE-8ECA-07E94DBFCB69}">
      <dgm:prSet/>
      <dgm:spPr/>
      <dgm:t>
        <a:bodyPr/>
        <a:lstStyle/>
        <a:p>
          <a:endParaRPr lang="pl-PL"/>
        </a:p>
      </dgm:t>
    </dgm:pt>
    <dgm:pt modelId="{D5DF025D-9AE1-4A59-B647-F7D638B33882}" type="pres">
      <dgm:prSet presAssocID="{5C8024E8-D6B6-4816-A437-9295FFAAFA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C335611-4517-4F6F-AD0D-8D3156036BA0}" type="pres">
      <dgm:prSet presAssocID="{AD0E94EF-149B-48C1-9431-6896853C8BF9}" presName="node" presStyleLbl="node1" presStyleIdx="0" presStyleCnt="4" custRadScaleRad="991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28D12D-0F64-45F5-AF33-C3DBF1C8EE92}" type="pres">
      <dgm:prSet presAssocID="{3258F911-1133-482A-9FDA-473082ED0EB7}" presName="sibTrans" presStyleLbl="sibTrans2D1" presStyleIdx="0" presStyleCnt="4" custLinFactNeighborX="55320" custLinFactNeighborY="-20797"/>
      <dgm:spPr/>
      <dgm:t>
        <a:bodyPr/>
        <a:lstStyle/>
        <a:p>
          <a:endParaRPr lang="pl-PL"/>
        </a:p>
      </dgm:t>
    </dgm:pt>
    <dgm:pt modelId="{2BCB6373-0DA2-4372-921F-C24A032D06C0}" type="pres">
      <dgm:prSet presAssocID="{3258F911-1133-482A-9FDA-473082ED0EB7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A034219D-6AE0-44BD-B672-91F18A51528F}" type="pres">
      <dgm:prSet presAssocID="{88811FF7-B1E9-4DA5-8649-1B10BD91106E}" presName="node" presStyleLbl="node1" presStyleIdx="1" presStyleCnt="4" custRadScaleRad="107064" custRadScaleInc="-68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6CD867-B7A8-4415-89F0-45C89AD6F02F}" type="pres">
      <dgm:prSet presAssocID="{17971DD0-6BE0-4657-BE1F-2BE57A2BDF85}" presName="sibTrans" presStyleLbl="sibTrans2D1" presStyleIdx="1" presStyleCnt="4" custLinFactNeighborY="22877"/>
      <dgm:spPr/>
      <dgm:t>
        <a:bodyPr/>
        <a:lstStyle/>
        <a:p>
          <a:endParaRPr lang="pl-PL"/>
        </a:p>
      </dgm:t>
    </dgm:pt>
    <dgm:pt modelId="{944DA10B-55EF-428F-9E64-724678BC3EE0}" type="pres">
      <dgm:prSet presAssocID="{17971DD0-6BE0-4657-BE1F-2BE57A2BDF85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B2D7ED70-80B3-4C1A-A045-E1DFA461D344}" type="pres">
      <dgm:prSet presAssocID="{D072D70C-F9C1-4C51-90B9-8CAE30FB3DF8}" presName="node" presStyleLbl="node1" presStyleIdx="2" presStyleCnt="4" custRadScaleRad="100032" custRadScaleInc="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949185-18ED-415A-B462-A24C572747B0}" type="pres">
      <dgm:prSet presAssocID="{1D82691E-46DA-487F-8260-0FBAB2B60D8B}" presName="sibTrans" presStyleLbl="sibTrans2D1" presStyleIdx="2" presStyleCnt="4" custLinFactNeighborX="-19901" custLinFactNeighborY="2862"/>
      <dgm:spPr/>
      <dgm:t>
        <a:bodyPr/>
        <a:lstStyle/>
        <a:p>
          <a:endParaRPr lang="pl-PL"/>
        </a:p>
      </dgm:t>
    </dgm:pt>
    <dgm:pt modelId="{3AB1371A-4C90-4AFD-8D0A-32C5EC405C9A}" type="pres">
      <dgm:prSet presAssocID="{1D82691E-46DA-487F-8260-0FBAB2B60D8B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466C3E64-4DB6-4197-936A-71848027A3E7}" type="pres">
      <dgm:prSet presAssocID="{75BE1734-46E9-4CD3-9F28-716A0A6A0B7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20F3C9-F9F9-439D-B79D-DA49BF21A9D8}" type="pres">
      <dgm:prSet presAssocID="{D9728F60-8507-4B3F-BA2A-69B6A5083C2F}" presName="sibTrans" presStyleLbl="sibTrans2D1" presStyleIdx="3" presStyleCnt="4" custLinFactNeighborX="-17007" custLinFactNeighborY="-35423"/>
      <dgm:spPr/>
      <dgm:t>
        <a:bodyPr/>
        <a:lstStyle/>
        <a:p>
          <a:endParaRPr lang="pl-PL"/>
        </a:p>
      </dgm:t>
    </dgm:pt>
    <dgm:pt modelId="{5947AD0C-0F91-4638-9811-A194716282B0}" type="pres">
      <dgm:prSet presAssocID="{D9728F60-8507-4B3F-BA2A-69B6A5083C2F}" presName="connectorText" presStyleLbl="sibTrans2D1" presStyleIdx="3" presStyleCnt="4"/>
      <dgm:spPr/>
      <dgm:t>
        <a:bodyPr/>
        <a:lstStyle/>
        <a:p>
          <a:endParaRPr lang="pl-PL"/>
        </a:p>
      </dgm:t>
    </dgm:pt>
  </dgm:ptLst>
  <dgm:cxnLst>
    <dgm:cxn modelId="{1C7525F8-9E30-49A8-9F3E-495436C9D520}" srcId="{5C8024E8-D6B6-4816-A437-9295FFAAFA2C}" destId="{88811FF7-B1E9-4DA5-8649-1B10BD91106E}" srcOrd="1" destOrd="0" parTransId="{DED6DF2C-A9B3-4861-B4CC-BD016DD96477}" sibTransId="{17971DD0-6BE0-4657-BE1F-2BE57A2BDF85}"/>
    <dgm:cxn modelId="{F5011502-06AA-4AB0-96C7-0D679D79CDB0}" type="presOf" srcId="{5C8024E8-D6B6-4816-A437-9295FFAAFA2C}" destId="{D5DF025D-9AE1-4A59-B647-F7D638B33882}" srcOrd="0" destOrd="0" presId="urn:microsoft.com/office/officeart/2005/8/layout/cycle2"/>
    <dgm:cxn modelId="{6DB013C2-C3CF-4ADE-8ECA-07E94DBFCB69}" srcId="{5C8024E8-D6B6-4816-A437-9295FFAAFA2C}" destId="{75BE1734-46E9-4CD3-9F28-716A0A6A0B7A}" srcOrd="3" destOrd="0" parTransId="{8CB5DD7B-7037-4DCC-9CD4-D81A2A6250CA}" sibTransId="{D9728F60-8507-4B3F-BA2A-69B6A5083C2F}"/>
    <dgm:cxn modelId="{074B19A4-00E0-4379-AB3E-E7D1A466ECF7}" type="presOf" srcId="{AD0E94EF-149B-48C1-9431-6896853C8BF9}" destId="{CC335611-4517-4F6F-AD0D-8D3156036BA0}" srcOrd="0" destOrd="0" presId="urn:microsoft.com/office/officeart/2005/8/layout/cycle2"/>
    <dgm:cxn modelId="{20C3CB68-8234-4677-A10A-38D1BCFD2AC1}" type="presOf" srcId="{3258F911-1133-482A-9FDA-473082ED0EB7}" destId="{0928D12D-0F64-45F5-AF33-C3DBF1C8EE92}" srcOrd="0" destOrd="0" presId="urn:microsoft.com/office/officeart/2005/8/layout/cycle2"/>
    <dgm:cxn modelId="{929D0ED4-3836-4093-AD5C-4FE1A53B3A7B}" type="presOf" srcId="{D9728F60-8507-4B3F-BA2A-69B6A5083C2F}" destId="{5947AD0C-0F91-4638-9811-A194716282B0}" srcOrd="1" destOrd="0" presId="urn:microsoft.com/office/officeart/2005/8/layout/cycle2"/>
    <dgm:cxn modelId="{E4F29B69-71FE-4C96-A2A4-086FAF27C89F}" srcId="{5C8024E8-D6B6-4816-A437-9295FFAAFA2C}" destId="{AD0E94EF-149B-48C1-9431-6896853C8BF9}" srcOrd="0" destOrd="0" parTransId="{BC49D247-F1D8-451E-B1AC-334C1493D05D}" sibTransId="{3258F911-1133-482A-9FDA-473082ED0EB7}"/>
    <dgm:cxn modelId="{ED8593A2-88B9-47F7-ADAD-087C7E79FCD4}" type="presOf" srcId="{17971DD0-6BE0-4657-BE1F-2BE57A2BDF85}" destId="{266CD867-B7A8-4415-89F0-45C89AD6F02F}" srcOrd="0" destOrd="0" presId="urn:microsoft.com/office/officeart/2005/8/layout/cycle2"/>
    <dgm:cxn modelId="{22ECA08D-384C-4A64-8043-0E366C6E7610}" type="presOf" srcId="{1D82691E-46DA-487F-8260-0FBAB2B60D8B}" destId="{3AB1371A-4C90-4AFD-8D0A-32C5EC405C9A}" srcOrd="1" destOrd="0" presId="urn:microsoft.com/office/officeart/2005/8/layout/cycle2"/>
    <dgm:cxn modelId="{0F231B31-D522-4B3F-A57D-1088537CCB24}" type="presOf" srcId="{1D82691E-46DA-487F-8260-0FBAB2B60D8B}" destId="{84949185-18ED-415A-B462-A24C572747B0}" srcOrd="0" destOrd="0" presId="urn:microsoft.com/office/officeart/2005/8/layout/cycle2"/>
    <dgm:cxn modelId="{85CFC496-2F63-4B63-999C-93D8D5DE0F90}" srcId="{5C8024E8-D6B6-4816-A437-9295FFAAFA2C}" destId="{D072D70C-F9C1-4C51-90B9-8CAE30FB3DF8}" srcOrd="2" destOrd="0" parTransId="{4EBAAD5B-46C6-4ECB-AB21-3A2674166340}" sibTransId="{1D82691E-46DA-487F-8260-0FBAB2B60D8B}"/>
    <dgm:cxn modelId="{0128B743-6CCF-4723-806E-8986105443D8}" type="presOf" srcId="{D072D70C-F9C1-4C51-90B9-8CAE30FB3DF8}" destId="{B2D7ED70-80B3-4C1A-A045-E1DFA461D344}" srcOrd="0" destOrd="0" presId="urn:microsoft.com/office/officeart/2005/8/layout/cycle2"/>
    <dgm:cxn modelId="{3A7F70E4-9FFD-4DAE-A49A-8F23E5B594C5}" type="presOf" srcId="{3258F911-1133-482A-9FDA-473082ED0EB7}" destId="{2BCB6373-0DA2-4372-921F-C24A032D06C0}" srcOrd="1" destOrd="0" presId="urn:microsoft.com/office/officeart/2005/8/layout/cycle2"/>
    <dgm:cxn modelId="{F379E7B0-3422-4EF8-9FDB-986EA401FFFB}" type="presOf" srcId="{88811FF7-B1E9-4DA5-8649-1B10BD91106E}" destId="{A034219D-6AE0-44BD-B672-91F18A51528F}" srcOrd="0" destOrd="0" presId="urn:microsoft.com/office/officeart/2005/8/layout/cycle2"/>
    <dgm:cxn modelId="{4E163FF7-551E-441D-A33E-F150D2EB86BC}" type="presOf" srcId="{D9728F60-8507-4B3F-BA2A-69B6A5083C2F}" destId="{9420F3C9-F9F9-439D-B79D-DA49BF21A9D8}" srcOrd="0" destOrd="0" presId="urn:microsoft.com/office/officeart/2005/8/layout/cycle2"/>
    <dgm:cxn modelId="{BF8B8B73-5576-4A31-A919-987B7D156D13}" type="presOf" srcId="{75BE1734-46E9-4CD3-9F28-716A0A6A0B7A}" destId="{466C3E64-4DB6-4197-936A-71848027A3E7}" srcOrd="0" destOrd="0" presId="urn:microsoft.com/office/officeart/2005/8/layout/cycle2"/>
    <dgm:cxn modelId="{F292CD7A-06DE-43BB-9810-35AFBEAA1F51}" type="presOf" srcId="{17971DD0-6BE0-4657-BE1F-2BE57A2BDF85}" destId="{944DA10B-55EF-428F-9E64-724678BC3EE0}" srcOrd="1" destOrd="0" presId="urn:microsoft.com/office/officeart/2005/8/layout/cycle2"/>
    <dgm:cxn modelId="{9D0522B2-D553-466C-97FB-D412B7722284}" type="presParOf" srcId="{D5DF025D-9AE1-4A59-B647-F7D638B33882}" destId="{CC335611-4517-4F6F-AD0D-8D3156036BA0}" srcOrd="0" destOrd="0" presId="urn:microsoft.com/office/officeart/2005/8/layout/cycle2"/>
    <dgm:cxn modelId="{5DE5A656-B020-4E03-8DD1-4437B13A0806}" type="presParOf" srcId="{D5DF025D-9AE1-4A59-B647-F7D638B33882}" destId="{0928D12D-0F64-45F5-AF33-C3DBF1C8EE92}" srcOrd="1" destOrd="0" presId="urn:microsoft.com/office/officeart/2005/8/layout/cycle2"/>
    <dgm:cxn modelId="{2534C0E7-9C76-420F-B8A0-C2E6DA15BCE2}" type="presParOf" srcId="{0928D12D-0F64-45F5-AF33-C3DBF1C8EE92}" destId="{2BCB6373-0DA2-4372-921F-C24A032D06C0}" srcOrd="0" destOrd="0" presId="urn:microsoft.com/office/officeart/2005/8/layout/cycle2"/>
    <dgm:cxn modelId="{4268108D-C969-497F-8200-6B5DBD851C54}" type="presParOf" srcId="{D5DF025D-9AE1-4A59-B647-F7D638B33882}" destId="{A034219D-6AE0-44BD-B672-91F18A51528F}" srcOrd="2" destOrd="0" presId="urn:microsoft.com/office/officeart/2005/8/layout/cycle2"/>
    <dgm:cxn modelId="{684931A1-811F-4CC5-816B-6AA7A90A4C32}" type="presParOf" srcId="{D5DF025D-9AE1-4A59-B647-F7D638B33882}" destId="{266CD867-B7A8-4415-89F0-45C89AD6F02F}" srcOrd="3" destOrd="0" presId="urn:microsoft.com/office/officeart/2005/8/layout/cycle2"/>
    <dgm:cxn modelId="{31EADEFE-E786-49F2-999C-899928E00D14}" type="presParOf" srcId="{266CD867-B7A8-4415-89F0-45C89AD6F02F}" destId="{944DA10B-55EF-428F-9E64-724678BC3EE0}" srcOrd="0" destOrd="0" presId="urn:microsoft.com/office/officeart/2005/8/layout/cycle2"/>
    <dgm:cxn modelId="{042545FC-9EB7-4CF5-8750-31E7682C0476}" type="presParOf" srcId="{D5DF025D-9AE1-4A59-B647-F7D638B33882}" destId="{B2D7ED70-80B3-4C1A-A045-E1DFA461D344}" srcOrd="4" destOrd="0" presId="urn:microsoft.com/office/officeart/2005/8/layout/cycle2"/>
    <dgm:cxn modelId="{301AA4D6-C44B-4845-8B1D-8FDEBA5B2A4A}" type="presParOf" srcId="{D5DF025D-9AE1-4A59-B647-F7D638B33882}" destId="{84949185-18ED-415A-B462-A24C572747B0}" srcOrd="5" destOrd="0" presId="urn:microsoft.com/office/officeart/2005/8/layout/cycle2"/>
    <dgm:cxn modelId="{0B80B6F3-EAE9-403D-AC90-8D1BEA43B102}" type="presParOf" srcId="{84949185-18ED-415A-B462-A24C572747B0}" destId="{3AB1371A-4C90-4AFD-8D0A-32C5EC405C9A}" srcOrd="0" destOrd="0" presId="urn:microsoft.com/office/officeart/2005/8/layout/cycle2"/>
    <dgm:cxn modelId="{58966DEE-6B67-4589-8510-BB8E7769A63B}" type="presParOf" srcId="{D5DF025D-9AE1-4A59-B647-F7D638B33882}" destId="{466C3E64-4DB6-4197-936A-71848027A3E7}" srcOrd="6" destOrd="0" presId="urn:microsoft.com/office/officeart/2005/8/layout/cycle2"/>
    <dgm:cxn modelId="{0E397556-9C9A-4D9D-A802-8E9E7610D850}" type="presParOf" srcId="{D5DF025D-9AE1-4A59-B647-F7D638B33882}" destId="{9420F3C9-F9F9-439D-B79D-DA49BF21A9D8}" srcOrd="7" destOrd="0" presId="urn:microsoft.com/office/officeart/2005/8/layout/cycle2"/>
    <dgm:cxn modelId="{25E1B8D2-4B22-41C2-A8CC-C751D8D6ED2F}" type="presParOf" srcId="{9420F3C9-F9F9-439D-B79D-DA49BF21A9D8}" destId="{5947AD0C-0F91-4638-9811-A194716282B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19D11-75BF-4B44-BD61-832A0856FB4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9F6FC-5714-4C51-B530-24C5322A0D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189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7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52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61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635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63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75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922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79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997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44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94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83BD838-B927-44EC-A38A-3D17D80FA38F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52C673-3386-4835-9061-13E5F531607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09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123669B0-CA2B-4697-BBB1-9E40E3361E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sz="4000" b="1" dirty="0">
                <a:solidFill>
                  <a:schemeClr val="tx1"/>
                </a:solidFill>
                <a:latin typeface="+mn-lt"/>
              </a:rPr>
              <a:t>Spotkanie z PUP w dniu </a:t>
            </a:r>
            <a:br>
              <a:rPr lang="pl-PL" sz="4000" b="1" dirty="0">
                <a:solidFill>
                  <a:schemeClr val="tx1"/>
                </a:solidFill>
                <a:latin typeface="+mn-lt"/>
              </a:rPr>
            </a:br>
            <a:r>
              <a:rPr lang="pl-PL" sz="4000" b="1" dirty="0">
                <a:solidFill>
                  <a:schemeClr val="tx1"/>
                </a:solidFill>
                <a:latin typeface="+mn-lt"/>
              </a:rPr>
              <a:t>20 grudnia 2017 roku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482DE69C-EA19-41FF-8DA3-CB366E7BD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207" y="411750"/>
            <a:ext cx="5276014" cy="375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0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8E1F6AC4-BC46-4BBE-9ACA-76476BA802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740" y="0"/>
            <a:ext cx="4697260" cy="2002207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6540EF19-46CE-4D3B-9A0C-93831DBD9096}"/>
              </a:ext>
            </a:extLst>
          </p:cNvPr>
          <p:cNvSpPr txBox="1"/>
          <p:nvPr/>
        </p:nvSpPr>
        <p:spPr>
          <a:xfrm>
            <a:off x="342381" y="948690"/>
            <a:ext cx="10876767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600" dirty="0"/>
              <a:t>Przysyłanie informacji o środkach do </a:t>
            </a:r>
            <a:r>
              <a:rPr lang="pl-PL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WUP.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600" dirty="0"/>
              <a:t>Przesłanie do </a:t>
            </a:r>
            <a:r>
              <a:rPr lang="pl-PL" sz="2600" b="1" u="sng" dirty="0">
                <a:solidFill>
                  <a:srgbClr val="659A2A"/>
                </a:solidFill>
              </a:rPr>
              <a:t>3 stycznia 2018r.</a:t>
            </a:r>
            <a:r>
              <a:rPr lang="pl-PL" sz="2600" dirty="0"/>
              <a:t> Sprawozdania z rezerwy KFS za IV kwartału (dot. Łódź Wschód, Pabianice, Bełchatów, Wieluń, Zduńska Wola, Poddębice, Skierniewice).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600" dirty="0"/>
              <a:t>Kwota na 2018 rok zapisana w art. 14 ustawy o szczególnych rozwiązaniach służących realizacji ustawy budżetowej na rok 2018 („okołobudżetowa”) – </a:t>
            </a:r>
            <a:br>
              <a:rPr lang="pl-PL" sz="2600" dirty="0"/>
            </a:br>
            <a:r>
              <a:rPr lang="pl-PL" sz="2600" b="1" dirty="0">
                <a:solidFill>
                  <a:schemeClr val="accent2">
                    <a:lumMod val="75000"/>
                  </a:schemeClr>
                </a:solidFill>
              </a:rPr>
              <a:t>tj. 105.608 tys. zł.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600" dirty="0"/>
              <a:t>Środki WUP na 2018 rok : </a:t>
            </a:r>
            <a:r>
              <a:rPr lang="pl-PL" sz="2600" b="1" dirty="0">
                <a:solidFill>
                  <a:schemeClr val="accent2">
                    <a:lumMod val="75000"/>
                  </a:schemeClr>
                </a:solidFill>
              </a:rPr>
              <a:t>30 tys. zł. </a:t>
            </a:r>
            <a:r>
              <a:rPr lang="pl-PL" sz="2600" dirty="0"/>
              <a:t>z przeznaczeniem na promocję.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600" dirty="0"/>
              <a:t>Zapowiedź na lata następne </a:t>
            </a:r>
            <a:r>
              <a:rPr lang="pl-PL" sz="2600" b="1" i="1" dirty="0">
                <a:solidFill>
                  <a:schemeClr val="accent2">
                    <a:lumMod val="75000"/>
                  </a:schemeClr>
                </a:solidFill>
              </a:rPr>
              <a:t>2% - 4% </a:t>
            </a:r>
            <a:r>
              <a:rPr lang="pl-PL" sz="2600" dirty="0"/>
              <a:t>środków na aktywne formy.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210E305-E4F7-4A39-A38B-6786BC6A759C}"/>
              </a:ext>
            </a:extLst>
          </p:cNvPr>
          <p:cNvSpPr txBox="1"/>
          <p:nvPr/>
        </p:nvSpPr>
        <p:spPr>
          <a:xfrm>
            <a:off x="1755734" y="18670"/>
            <a:ext cx="40250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600" b="1" dirty="0">
                <a:solidFill>
                  <a:srgbClr val="1A703D"/>
                </a:solidFill>
              </a:rPr>
              <a:t>2018 rok :</a:t>
            </a:r>
          </a:p>
        </p:txBody>
      </p:sp>
    </p:spTree>
    <p:extLst>
      <p:ext uri="{BB962C8B-B14F-4D97-AF65-F5344CB8AC3E}">
        <p14:creationId xmlns:p14="http://schemas.microsoft.com/office/powerpoint/2010/main" val="2159939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16788FEB-06BC-4876-9DA5-F1C4D8F5B107}"/>
              </a:ext>
            </a:extLst>
          </p:cNvPr>
          <p:cNvSpPr txBox="1"/>
          <p:nvPr/>
        </p:nvSpPr>
        <p:spPr>
          <a:xfrm>
            <a:off x="48015" y="63334"/>
            <a:ext cx="12079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Środki na realizację art. 150f ustawy o promocji zatrudnienia i rynku pracy na 2018 rok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849F907F-BDCA-4484-BB32-4504435722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0126"/>
            <a:ext cx="4395744" cy="2640827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C2C6D398-E055-4EE8-A47C-FA62C6FB5978}"/>
              </a:ext>
            </a:extLst>
          </p:cNvPr>
          <p:cNvSpPr txBox="1"/>
          <p:nvPr/>
        </p:nvSpPr>
        <p:spPr>
          <a:xfrm>
            <a:off x="48015" y="1185197"/>
            <a:ext cx="11949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400" dirty="0"/>
              <a:t>Do </a:t>
            </a:r>
            <a:r>
              <a:rPr lang="pl-PL" sz="2400" b="1" dirty="0"/>
              <a:t>3 stycznia </a:t>
            </a:r>
            <a:r>
              <a:rPr lang="pl-PL" sz="2400" dirty="0"/>
              <a:t>kwartalna informacja z realizacji zadania.</a:t>
            </a:r>
          </a:p>
          <a:p>
            <a:pPr marL="285750" indent="-2857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400" dirty="0"/>
              <a:t>Do </a:t>
            </a:r>
            <a:r>
              <a:rPr lang="pl-PL" sz="2400" b="1" dirty="0"/>
              <a:t>19 stycznia </a:t>
            </a:r>
            <a:r>
              <a:rPr lang="pl-PL" sz="2400" dirty="0"/>
              <a:t>pisemna informacja ws środków, które oddajemy do MRPiPS (środki niezaangażowane w umowy) [art. 31 pkt 4 ustawy „okołobudżetowej”].</a:t>
            </a:r>
          </a:p>
          <a:p>
            <a:pPr marL="28575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400" b="1" i="1" u="sng" dirty="0"/>
              <a:t>Nie ma możliwości przesuwania środków między powiatami oraz między województwami.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B224C4D4-177C-4BC4-8215-A9EC2170882C}"/>
              </a:ext>
            </a:extLst>
          </p:cNvPr>
          <p:cNvSpPr txBox="1"/>
          <p:nvPr/>
        </p:nvSpPr>
        <p:spPr>
          <a:xfrm>
            <a:off x="4609578" y="3918477"/>
            <a:ext cx="7114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400" b="1" dirty="0"/>
              <a:t>Ok. 15 października należałoby podać 2 informacje :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pl-PL" sz="2400" dirty="0"/>
              <a:t>kwota środków zaangażowanych;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pl-PL" sz="2400" dirty="0"/>
              <a:t>kwota środków niewykorzystanych.</a:t>
            </a:r>
          </a:p>
        </p:txBody>
      </p:sp>
    </p:spTree>
    <p:extLst>
      <p:ext uri="{BB962C8B-B14F-4D97-AF65-F5344CB8AC3E}">
        <p14:creationId xmlns:p14="http://schemas.microsoft.com/office/powerpoint/2010/main" val="215662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81C32D30-649C-4FB4-9A3A-0D79F078F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8204" y="4914901"/>
            <a:ext cx="11498642" cy="1943100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70000"/>
              </a:lnSpc>
            </a:pPr>
            <a:r>
              <a:rPr lang="pl-PL" sz="3800" dirty="0"/>
              <a:t>Art. 31 pkt 3 dotyczy sposobu podziału środków FP na rok 2018 przez dysponenta.</a:t>
            </a:r>
          </a:p>
          <a:p>
            <a:pPr algn="ctr">
              <a:lnSpc>
                <a:spcPct val="170000"/>
              </a:lnSpc>
            </a:pPr>
            <a:r>
              <a:rPr lang="pl-PL" sz="3800" b="1" dirty="0"/>
              <a:t>Aktywne Formy = EFS + Wartości ustalone wg algorytmu</a:t>
            </a:r>
          </a:p>
          <a:p>
            <a:pPr algn="ctr">
              <a:lnSpc>
                <a:spcPct val="170000"/>
              </a:lnSpc>
            </a:pPr>
            <a:r>
              <a:rPr lang="pl-PL" sz="3800" b="1" dirty="0"/>
              <a:t>Środki na algorytm = Plan FP – 10% rezerwy Dysponenta – EFS </a:t>
            </a:r>
          </a:p>
          <a:p>
            <a:endParaRPr lang="pl-PL" dirty="0"/>
          </a:p>
        </p:txBody>
      </p:sp>
      <p:graphicFrame>
        <p:nvGraphicFramePr>
          <p:cNvPr id="5" name="Symbol zastępczy obrazu 4">
            <a:extLst>
              <a:ext uri="{FF2B5EF4-FFF2-40B4-BE49-F238E27FC236}">
                <a16:creationId xmlns:a16="http://schemas.microsoft.com/office/drawing/2014/main" xmlns="" id="{954615EF-036B-4952-A55D-CB278262F880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47901787"/>
              </p:ext>
            </p:extLst>
          </p:nvPr>
        </p:nvGraphicFramePr>
        <p:xfrm>
          <a:off x="0" y="0"/>
          <a:ext cx="12192000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5CBDEE6E-81E7-4CBF-A1E0-F096EFA82139}"/>
              </a:ext>
            </a:extLst>
          </p:cNvPr>
          <p:cNvSpPr txBox="1"/>
          <p:nvPr/>
        </p:nvSpPr>
        <p:spPr>
          <a:xfrm>
            <a:off x="5181600" y="1857285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/>
              <a:t>Fundusz Pracy</a:t>
            </a:r>
          </a:p>
        </p:txBody>
      </p:sp>
    </p:spTree>
    <p:extLst>
      <p:ext uri="{BB962C8B-B14F-4D97-AF65-F5344CB8AC3E}">
        <p14:creationId xmlns:p14="http://schemas.microsoft.com/office/powerpoint/2010/main" val="339112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A4C22CC-A901-462A-BE74-C65C369FA1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b="1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0004946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177</TotalTime>
  <Words>207</Words>
  <Application>Microsoft Office PowerPoint</Application>
  <PresentationFormat>Panoramiczny</PresentationFormat>
  <Paragraphs>23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Retrospekcja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Kuśmierz</dc:creator>
  <cp:lastModifiedBy>Ewelina Mamenas</cp:lastModifiedBy>
  <cp:revision>23</cp:revision>
  <cp:lastPrinted>2017-12-19T10:20:26Z</cp:lastPrinted>
  <dcterms:created xsi:type="dcterms:W3CDTF">2017-12-12T09:45:50Z</dcterms:created>
  <dcterms:modified xsi:type="dcterms:W3CDTF">2017-12-19T10:20:36Z</dcterms:modified>
</cp:coreProperties>
</file>